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91"/>
  </p:notesMasterIdLst>
  <p:sldIdLst>
    <p:sldId id="477" r:id="rId2"/>
    <p:sldId id="729" r:id="rId3"/>
    <p:sldId id="739" r:id="rId4"/>
    <p:sldId id="740" r:id="rId5"/>
    <p:sldId id="741" r:id="rId6"/>
    <p:sldId id="742" r:id="rId7"/>
    <p:sldId id="743" r:id="rId8"/>
    <p:sldId id="744" r:id="rId9"/>
    <p:sldId id="745" r:id="rId10"/>
    <p:sldId id="746" r:id="rId11"/>
    <p:sldId id="747" r:id="rId12"/>
    <p:sldId id="748" r:id="rId13"/>
    <p:sldId id="792" r:id="rId14"/>
    <p:sldId id="749" r:id="rId15"/>
    <p:sldId id="750" r:id="rId16"/>
    <p:sldId id="751" r:id="rId17"/>
    <p:sldId id="752" r:id="rId18"/>
    <p:sldId id="753" r:id="rId19"/>
    <p:sldId id="789" r:id="rId20"/>
    <p:sldId id="755" r:id="rId21"/>
    <p:sldId id="756" r:id="rId22"/>
    <p:sldId id="757" r:id="rId23"/>
    <p:sldId id="758" r:id="rId24"/>
    <p:sldId id="759" r:id="rId25"/>
    <p:sldId id="760" r:id="rId26"/>
    <p:sldId id="761" r:id="rId27"/>
    <p:sldId id="762" r:id="rId28"/>
    <p:sldId id="763" r:id="rId29"/>
    <p:sldId id="764" r:id="rId30"/>
    <p:sldId id="754" r:id="rId31"/>
    <p:sldId id="790" r:id="rId32"/>
    <p:sldId id="791" r:id="rId33"/>
    <p:sldId id="788" r:id="rId34"/>
    <p:sldId id="765" r:id="rId35"/>
    <p:sldId id="478" r:id="rId36"/>
    <p:sldId id="479" r:id="rId37"/>
    <p:sldId id="480" r:id="rId38"/>
    <p:sldId id="481" r:id="rId39"/>
    <p:sldId id="483" r:id="rId40"/>
    <p:sldId id="484" r:id="rId41"/>
    <p:sldId id="485" r:id="rId42"/>
    <p:sldId id="486" r:id="rId43"/>
    <p:sldId id="487" r:id="rId44"/>
    <p:sldId id="488" r:id="rId45"/>
    <p:sldId id="489" r:id="rId46"/>
    <p:sldId id="490" r:id="rId47"/>
    <p:sldId id="491" r:id="rId48"/>
    <p:sldId id="493" r:id="rId49"/>
    <p:sldId id="710" r:id="rId50"/>
    <p:sldId id="711" r:id="rId51"/>
    <p:sldId id="712" r:id="rId52"/>
    <p:sldId id="713" r:id="rId53"/>
    <p:sldId id="714" r:id="rId54"/>
    <p:sldId id="715" r:id="rId55"/>
    <p:sldId id="716" r:id="rId56"/>
    <p:sldId id="717" r:id="rId57"/>
    <p:sldId id="718" r:id="rId58"/>
    <p:sldId id="719" r:id="rId59"/>
    <p:sldId id="492" r:id="rId60"/>
    <p:sldId id="494" r:id="rId61"/>
    <p:sldId id="495" r:id="rId62"/>
    <p:sldId id="496" r:id="rId63"/>
    <p:sldId id="497" r:id="rId64"/>
    <p:sldId id="498" r:id="rId65"/>
    <p:sldId id="499" r:id="rId66"/>
    <p:sldId id="720" r:id="rId67"/>
    <p:sldId id="721" r:id="rId68"/>
    <p:sldId id="722" r:id="rId69"/>
    <p:sldId id="723" r:id="rId70"/>
    <p:sldId id="724" r:id="rId71"/>
    <p:sldId id="725" r:id="rId72"/>
    <p:sldId id="726" r:id="rId73"/>
    <p:sldId id="727" r:id="rId74"/>
    <p:sldId id="728" r:id="rId75"/>
    <p:sldId id="766" r:id="rId76"/>
    <p:sldId id="768" r:id="rId77"/>
    <p:sldId id="769" r:id="rId78"/>
    <p:sldId id="774" r:id="rId79"/>
    <p:sldId id="775" r:id="rId80"/>
    <p:sldId id="776" r:id="rId81"/>
    <p:sldId id="777" r:id="rId82"/>
    <p:sldId id="778" r:id="rId83"/>
    <p:sldId id="779" r:id="rId84"/>
    <p:sldId id="780" r:id="rId85"/>
    <p:sldId id="781" r:id="rId86"/>
    <p:sldId id="782" r:id="rId87"/>
    <p:sldId id="783" r:id="rId88"/>
    <p:sldId id="787" r:id="rId89"/>
    <p:sldId id="773" r:id="rId9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5pPr>
    <a:lvl6pPr marL="2286000" algn="l" defTabSz="914400" rtl="0" eaLnBrk="1" latinLnBrk="0" hangingPunct="1">
      <a:defRPr kern="1200">
        <a:solidFill>
          <a:schemeClr val="tx1"/>
        </a:solidFill>
        <a:latin typeface="Arial Narrow" panose="020B0606020202030204" pitchFamily="34" charset="0"/>
        <a:ea typeface="+mn-ea"/>
        <a:cs typeface="+mn-cs"/>
      </a:defRPr>
    </a:lvl6pPr>
    <a:lvl7pPr marL="2743200" algn="l" defTabSz="914400" rtl="0" eaLnBrk="1" latinLnBrk="0" hangingPunct="1">
      <a:defRPr kern="1200">
        <a:solidFill>
          <a:schemeClr val="tx1"/>
        </a:solidFill>
        <a:latin typeface="Arial Narrow" panose="020B0606020202030204" pitchFamily="34" charset="0"/>
        <a:ea typeface="+mn-ea"/>
        <a:cs typeface="+mn-cs"/>
      </a:defRPr>
    </a:lvl7pPr>
    <a:lvl8pPr marL="3200400" algn="l" defTabSz="914400" rtl="0" eaLnBrk="1" latinLnBrk="0" hangingPunct="1">
      <a:defRPr kern="1200">
        <a:solidFill>
          <a:schemeClr val="tx1"/>
        </a:solidFill>
        <a:latin typeface="Arial Narrow" panose="020B0606020202030204" pitchFamily="34" charset="0"/>
        <a:ea typeface="+mn-ea"/>
        <a:cs typeface="+mn-cs"/>
      </a:defRPr>
    </a:lvl8pPr>
    <a:lvl9pPr marL="3657600" algn="l" defTabSz="914400" rtl="0" eaLnBrk="1" latinLnBrk="0" hangingPunct="1">
      <a:defRPr kern="1200">
        <a:solidFill>
          <a:schemeClr val="tx1"/>
        </a:solidFill>
        <a:latin typeface="Arial Narrow" panose="020B0606020202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99FF"/>
    <a:srgbClr val="FF3300"/>
    <a:srgbClr val="CCFF33"/>
    <a:srgbClr val="36E263"/>
    <a:srgbClr val="65E988"/>
    <a:srgbClr val="54E67A"/>
    <a:srgbClr val="20DA51"/>
    <a:srgbClr val="91DB8D"/>
    <a:srgbClr val="83D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5" autoAdjust="0"/>
    <p:restoredTop sz="84022" autoAdjust="0"/>
  </p:normalViewPr>
  <p:slideViewPr>
    <p:cSldViewPr>
      <p:cViewPr varScale="1">
        <p:scale>
          <a:sx n="53" d="100"/>
          <a:sy n="53" d="100"/>
        </p:scale>
        <p:origin x="1588" y="3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Lst>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3.xml"/><Relationship Id="rId68" Type="http://schemas.openxmlformats.org/officeDocument/2006/relationships/slide" Target="slides/slide68.xml"/><Relationship Id="rId84" Type="http://schemas.openxmlformats.org/officeDocument/2006/relationships/slide" Target="slides/slide84.xml"/><Relationship Id="rId89" Type="http://schemas.openxmlformats.org/officeDocument/2006/relationships/slide" Target="slides/slide89.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3.xml"/><Relationship Id="rId58" Type="http://schemas.openxmlformats.org/officeDocument/2006/relationships/slide" Target="slides/slide58.xml"/><Relationship Id="rId74" Type="http://schemas.openxmlformats.org/officeDocument/2006/relationships/slide" Target="slides/slide74.xml"/><Relationship Id="rId79" Type="http://schemas.openxmlformats.org/officeDocument/2006/relationships/slide" Target="slides/slide79.xml"/><Relationship Id="rId5" Type="http://schemas.openxmlformats.org/officeDocument/2006/relationships/slide" Target="slides/slide5.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64" Type="http://schemas.openxmlformats.org/officeDocument/2006/relationships/slide" Target="slides/slide64.xml"/><Relationship Id="rId69" Type="http://schemas.openxmlformats.org/officeDocument/2006/relationships/slide" Target="slides/slide69.xml"/><Relationship Id="rId77" Type="http://schemas.openxmlformats.org/officeDocument/2006/relationships/slide" Target="slides/slide77.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80" Type="http://schemas.openxmlformats.org/officeDocument/2006/relationships/slide" Target="slides/slide80.xml"/><Relationship Id="rId85" Type="http://schemas.openxmlformats.org/officeDocument/2006/relationships/slide" Target="slides/slide85.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67" Type="http://schemas.openxmlformats.org/officeDocument/2006/relationships/slide" Target="slides/slide67.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70" Type="http://schemas.openxmlformats.org/officeDocument/2006/relationships/slide" Target="slides/slide70.xml"/><Relationship Id="rId75" Type="http://schemas.openxmlformats.org/officeDocument/2006/relationships/slide" Target="slides/slide75.xml"/><Relationship Id="rId83" Type="http://schemas.openxmlformats.org/officeDocument/2006/relationships/slide" Target="slides/slide83.xml"/><Relationship Id="rId88" Type="http://schemas.openxmlformats.org/officeDocument/2006/relationships/slide" Target="slides/slide88.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73" Type="http://schemas.openxmlformats.org/officeDocument/2006/relationships/slide" Target="slides/slide73.xml"/><Relationship Id="rId78" Type="http://schemas.openxmlformats.org/officeDocument/2006/relationships/slide" Target="slides/slide78.xml"/><Relationship Id="rId81" Type="http://schemas.openxmlformats.org/officeDocument/2006/relationships/slide" Target="slides/slide81.xml"/><Relationship Id="rId86" Type="http://schemas.openxmlformats.org/officeDocument/2006/relationships/slide" Target="slides/slide86.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0.xml"/><Relationship Id="rId55" Type="http://schemas.openxmlformats.org/officeDocument/2006/relationships/slide" Target="slides/slide55.xml"/><Relationship Id="rId76" Type="http://schemas.openxmlformats.org/officeDocument/2006/relationships/slide" Target="slides/slide76.xml"/><Relationship Id="rId7" Type="http://schemas.openxmlformats.org/officeDocument/2006/relationships/slide" Target="slides/slide7.xml"/><Relationship Id="rId71" Type="http://schemas.openxmlformats.org/officeDocument/2006/relationships/slide" Target="slides/slide71.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61" Type="http://schemas.openxmlformats.org/officeDocument/2006/relationships/slide" Target="slides/slide61.xml"/><Relationship Id="rId82" Type="http://schemas.openxmlformats.org/officeDocument/2006/relationships/slide" Target="slides/slide82.xml"/><Relationship Id="rId19"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MX"/>
          </a:p>
        </p:txBody>
      </p:sp>
      <p:sp>
        <p:nvSpPr>
          <p:cNvPr id="1669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MX"/>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noProof="0"/>
              <a:t>Haga clic para modificar el estilo de texto del patrón</a:t>
            </a:r>
          </a:p>
          <a:p>
            <a:pPr lvl="1"/>
            <a:r>
              <a:rPr lang="es-MX" noProof="0"/>
              <a:t>Segundo nivel</a:t>
            </a:r>
          </a:p>
          <a:p>
            <a:pPr lvl="2"/>
            <a:r>
              <a:rPr lang="es-MX" noProof="0"/>
              <a:t>Tercer nivel</a:t>
            </a:r>
          </a:p>
          <a:p>
            <a:pPr lvl="3"/>
            <a:r>
              <a:rPr lang="es-MX" noProof="0"/>
              <a:t>Cuarto nivel</a:t>
            </a:r>
          </a:p>
          <a:p>
            <a:pPr lvl="4"/>
            <a:r>
              <a:rPr lang="es-MX" noProof="0"/>
              <a:t>Quinto nivel</a:t>
            </a:r>
          </a:p>
        </p:txBody>
      </p:sp>
      <p:sp>
        <p:nvSpPr>
          <p:cNvPr id="1669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MX"/>
          </a:p>
        </p:txBody>
      </p:sp>
      <p:sp>
        <p:nvSpPr>
          <p:cNvPr id="1669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EC3B6C42-11E8-4755-85D1-F88A23620358}" type="slidenum">
              <a:rPr lang="es-MX" altLang="es-PE"/>
              <a:pPr>
                <a:defRPr/>
              </a:pPr>
              <a:t>‹Nº›</a:t>
            </a:fld>
            <a:endParaRPr lang="es-MX" altLang="es-PE"/>
          </a:p>
        </p:txBody>
      </p:sp>
    </p:spTree>
    <p:extLst>
      <p:ext uri="{BB962C8B-B14F-4D97-AF65-F5344CB8AC3E}">
        <p14:creationId xmlns:p14="http://schemas.microsoft.com/office/powerpoint/2010/main" val="26282649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28002" name="Rectangle 2"/>
          <p:cNvSpPr>
            <a:spLocks noGrp="1" noChangeArrowheads="1"/>
          </p:cNvSpPr>
          <p:nvPr>
            <p:ph type="ctrTitle" sz="quarter"/>
          </p:nvPr>
        </p:nvSpPr>
        <p:spPr>
          <a:xfrm>
            <a:off x="685800" y="1676400"/>
            <a:ext cx="7772400" cy="1828800"/>
          </a:xfrm>
        </p:spPr>
        <p:txBody>
          <a:bodyPr/>
          <a:lstStyle>
            <a:lvl1pPr>
              <a:defRPr/>
            </a:lvl1pPr>
          </a:lstStyle>
          <a:p>
            <a:r>
              <a:rPr lang="es-MX"/>
              <a:t>Haga clic para cambiar el estilo de título	</a:t>
            </a:r>
          </a:p>
        </p:txBody>
      </p:sp>
      <p:sp>
        <p:nvSpPr>
          <p:cNvPr id="128003"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s-MX"/>
              <a:t>Haga clic para modificar el estilo de subtítulo del patrón</a:t>
            </a:r>
          </a:p>
        </p:txBody>
      </p:sp>
      <p:sp>
        <p:nvSpPr>
          <p:cNvPr id="4" name="Rectangle 9"/>
          <p:cNvSpPr>
            <a:spLocks noGrp="1" noChangeArrowheads="1"/>
          </p:cNvSpPr>
          <p:nvPr>
            <p:ph type="dt" sz="half" idx="10"/>
          </p:nvPr>
        </p:nvSpPr>
        <p:spPr>
          <a:ln/>
        </p:spPr>
        <p:txBody>
          <a:bodyPr/>
          <a:lstStyle>
            <a:lvl1pPr>
              <a:defRPr/>
            </a:lvl1pPr>
          </a:lstStyle>
          <a:p>
            <a:pPr>
              <a:defRPr/>
            </a:pPr>
            <a:fld id="{A2200F3F-8DDF-48ED-A3DD-AC227CBEB57E}" type="datetime1">
              <a:rPr lang="es-MX"/>
              <a:pPr>
                <a:defRPr/>
              </a:pPr>
              <a:t>14/08/2024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6EADA6D7-A31D-4601-B3DF-9745AACF52AB}" type="slidenum">
              <a:rPr lang="es-MX" altLang="es-PE"/>
              <a:pPr>
                <a:defRPr/>
              </a:pPr>
              <a:t>‹Nº›</a:t>
            </a:fld>
            <a:endParaRPr lang="es-MX" altLang="es-PE"/>
          </a:p>
        </p:txBody>
      </p:sp>
    </p:spTree>
    <p:extLst>
      <p:ext uri="{BB962C8B-B14F-4D97-AF65-F5344CB8AC3E}">
        <p14:creationId xmlns:p14="http://schemas.microsoft.com/office/powerpoint/2010/main" val="2328670744"/>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6838049F-9FD7-42A1-8180-3BD868726526}" type="datetime1">
              <a:rPr lang="es-MX"/>
              <a:pPr>
                <a:defRPr/>
              </a:pPr>
              <a:t>14/08/2024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C84C404C-2B0A-4E0E-B322-73BA0C842D76}" type="slidenum">
              <a:rPr lang="es-MX" altLang="es-PE"/>
              <a:pPr>
                <a:defRPr/>
              </a:pPr>
              <a:t>‹Nº›</a:t>
            </a:fld>
            <a:endParaRPr lang="es-MX" altLang="es-PE"/>
          </a:p>
        </p:txBody>
      </p:sp>
    </p:spTree>
    <p:extLst>
      <p:ext uri="{BB962C8B-B14F-4D97-AF65-F5344CB8AC3E}">
        <p14:creationId xmlns:p14="http://schemas.microsoft.com/office/powerpoint/2010/main" val="2885543896"/>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381000"/>
            <a:ext cx="2057400" cy="57150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381000"/>
            <a:ext cx="6019800" cy="57150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F64EFC80-76DF-404C-89C5-8A4EE7026D62}" type="datetime1">
              <a:rPr lang="es-MX"/>
              <a:pPr>
                <a:defRPr/>
              </a:pPr>
              <a:t>14/08/2024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90A3480D-39DD-4635-8666-9AE74EAD87AB}" type="slidenum">
              <a:rPr lang="es-MX" altLang="es-PE"/>
              <a:pPr>
                <a:defRPr/>
              </a:pPr>
              <a:t>‹Nº›</a:t>
            </a:fld>
            <a:endParaRPr lang="es-MX" altLang="es-PE"/>
          </a:p>
        </p:txBody>
      </p:sp>
    </p:spTree>
    <p:extLst>
      <p:ext uri="{BB962C8B-B14F-4D97-AF65-F5344CB8AC3E}">
        <p14:creationId xmlns:p14="http://schemas.microsoft.com/office/powerpoint/2010/main" val="1310679404"/>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C9DEC9E2-6338-4506-99DC-E4E22CA69EFD}" type="datetime1">
              <a:rPr lang="es-MX"/>
              <a:pPr>
                <a:defRPr/>
              </a:pPr>
              <a:t>14/08/2024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5301BB98-F31B-482F-968B-DCC3C4D41782}" type="slidenum">
              <a:rPr lang="es-MX" altLang="es-PE"/>
              <a:pPr>
                <a:defRPr/>
              </a:pPr>
              <a:t>‹Nº›</a:t>
            </a:fld>
            <a:endParaRPr lang="es-MX" altLang="es-PE"/>
          </a:p>
        </p:txBody>
      </p:sp>
    </p:spTree>
    <p:extLst>
      <p:ext uri="{BB962C8B-B14F-4D97-AF65-F5344CB8AC3E}">
        <p14:creationId xmlns:p14="http://schemas.microsoft.com/office/powerpoint/2010/main" val="740666381"/>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9"/>
          <p:cNvSpPr>
            <a:spLocks noGrp="1" noChangeArrowheads="1"/>
          </p:cNvSpPr>
          <p:nvPr>
            <p:ph type="dt" sz="half" idx="10"/>
          </p:nvPr>
        </p:nvSpPr>
        <p:spPr>
          <a:ln/>
        </p:spPr>
        <p:txBody>
          <a:bodyPr/>
          <a:lstStyle>
            <a:lvl1pPr>
              <a:defRPr/>
            </a:lvl1pPr>
          </a:lstStyle>
          <a:p>
            <a:pPr>
              <a:defRPr/>
            </a:pPr>
            <a:fld id="{1D924528-3D08-4698-BFCF-4EB2CF812AFD}" type="datetime1">
              <a:rPr lang="es-MX"/>
              <a:pPr>
                <a:defRPr/>
              </a:pPr>
              <a:t>14/08/2024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E7A9F8BD-26D7-443E-9393-B74ED978CE7A}" type="slidenum">
              <a:rPr lang="es-MX" altLang="es-PE"/>
              <a:pPr>
                <a:defRPr/>
              </a:pPr>
              <a:t>‹Nº›</a:t>
            </a:fld>
            <a:endParaRPr lang="es-MX" altLang="es-PE"/>
          </a:p>
        </p:txBody>
      </p:sp>
    </p:spTree>
    <p:extLst>
      <p:ext uri="{BB962C8B-B14F-4D97-AF65-F5344CB8AC3E}">
        <p14:creationId xmlns:p14="http://schemas.microsoft.com/office/powerpoint/2010/main" val="919114123"/>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9"/>
          <p:cNvSpPr>
            <a:spLocks noGrp="1" noChangeArrowheads="1"/>
          </p:cNvSpPr>
          <p:nvPr>
            <p:ph type="dt" sz="half" idx="10"/>
          </p:nvPr>
        </p:nvSpPr>
        <p:spPr>
          <a:ln/>
        </p:spPr>
        <p:txBody>
          <a:bodyPr/>
          <a:lstStyle>
            <a:lvl1pPr>
              <a:defRPr/>
            </a:lvl1pPr>
          </a:lstStyle>
          <a:p>
            <a:pPr>
              <a:defRPr/>
            </a:pPr>
            <a:fld id="{D848C715-90DF-40D5-B265-73D0B3A73EBB}" type="datetime1">
              <a:rPr lang="es-MX"/>
              <a:pPr>
                <a:defRPr/>
              </a:pPr>
              <a:t>14/08/2024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6C11B01-2989-4226-BBA6-3417DEBC391D}" type="slidenum">
              <a:rPr lang="es-MX" altLang="es-PE"/>
              <a:pPr>
                <a:defRPr/>
              </a:pPr>
              <a:t>‹Nº›</a:t>
            </a:fld>
            <a:endParaRPr lang="es-MX" altLang="es-PE"/>
          </a:p>
        </p:txBody>
      </p:sp>
    </p:spTree>
    <p:extLst>
      <p:ext uri="{BB962C8B-B14F-4D97-AF65-F5344CB8AC3E}">
        <p14:creationId xmlns:p14="http://schemas.microsoft.com/office/powerpoint/2010/main" val="2990574786"/>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9"/>
          <p:cNvSpPr>
            <a:spLocks noGrp="1" noChangeArrowheads="1"/>
          </p:cNvSpPr>
          <p:nvPr>
            <p:ph type="dt" sz="half" idx="10"/>
          </p:nvPr>
        </p:nvSpPr>
        <p:spPr>
          <a:ln/>
        </p:spPr>
        <p:txBody>
          <a:bodyPr/>
          <a:lstStyle>
            <a:lvl1pPr>
              <a:defRPr/>
            </a:lvl1pPr>
          </a:lstStyle>
          <a:p>
            <a:pPr>
              <a:defRPr/>
            </a:pPr>
            <a:fld id="{36A13672-DF43-4A58-A98A-A27463D7B29D}" type="datetime1">
              <a:rPr lang="es-MX"/>
              <a:pPr>
                <a:defRPr/>
              </a:pPr>
              <a:t>14/08/2024</a:t>
            </a:fld>
            <a:endParaRPr lang="es-MX"/>
          </a:p>
        </p:txBody>
      </p:sp>
      <p:sp>
        <p:nvSpPr>
          <p:cNvPr id="8"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9" name="Rectangle 11"/>
          <p:cNvSpPr>
            <a:spLocks noGrp="1" noChangeArrowheads="1"/>
          </p:cNvSpPr>
          <p:nvPr>
            <p:ph type="sldNum" sz="quarter" idx="12"/>
          </p:nvPr>
        </p:nvSpPr>
        <p:spPr>
          <a:ln/>
        </p:spPr>
        <p:txBody>
          <a:bodyPr/>
          <a:lstStyle>
            <a:lvl1pPr>
              <a:defRPr/>
            </a:lvl1pPr>
          </a:lstStyle>
          <a:p>
            <a:pPr>
              <a:defRPr/>
            </a:pPr>
            <a:fld id="{0EA8EC63-1AD1-4897-A172-98B9935D1803}" type="slidenum">
              <a:rPr lang="es-MX" altLang="es-PE"/>
              <a:pPr>
                <a:defRPr/>
              </a:pPr>
              <a:t>‹Nº›</a:t>
            </a:fld>
            <a:endParaRPr lang="es-MX" altLang="es-PE"/>
          </a:p>
        </p:txBody>
      </p:sp>
    </p:spTree>
    <p:extLst>
      <p:ext uri="{BB962C8B-B14F-4D97-AF65-F5344CB8AC3E}">
        <p14:creationId xmlns:p14="http://schemas.microsoft.com/office/powerpoint/2010/main" val="359738484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Rectangle 9"/>
          <p:cNvSpPr>
            <a:spLocks noGrp="1" noChangeArrowheads="1"/>
          </p:cNvSpPr>
          <p:nvPr>
            <p:ph type="dt" sz="half" idx="10"/>
          </p:nvPr>
        </p:nvSpPr>
        <p:spPr>
          <a:ln/>
        </p:spPr>
        <p:txBody>
          <a:bodyPr/>
          <a:lstStyle>
            <a:lvl1pPr>
              <a:defRPr/>
            </a:lvl1pPr>
          </a:lstStyle>
          <a:p>
            <a:pPr>
              <a:defRPr/>
            </a:pPr>
            <a:fld id="{5EACAE4C-2E38-406D-A7FB-3E4D8D8BB675}" type="datetime1">
              <a:rPr lang="es-MX"/>
              <a:pPr>
                <a:defRPr/>
              </a:pPr>
              <a:t>14/08/2024</a:t>
            </a:fld>
            <a:endParaRPr lang="es-MX"/>
          </a:p>
        </p:txBody>
      </p:sp>
      <p:sp>
        <p:nvSpPr>
          <p:cNvPr id="4"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5" name="Rectangle 11"/>
          <p:cNvSpPr>
            <a:spLocks noGrp="1" noChangeArrowheads="1"/>
          </p:cNvSpPr>
          <p:nvPr>
            <p:ph type="sldNum" sz="quarter" idx="12"/>
          </p:nvPr>
        </p:nvSpPr>
        <p:spPr>
          <a:ln/>
        </p:spPr>
        <p:txBody>
          <a:bodyPr/>
          <a:lstStyle>
            <a:lvl1pPr>
              <a:defRPr/>
            </a:lvl1pPr>
          </a:lstStyle>
          <a:p>
            <a:pPr>
              <a:defRPr/>
            </a:pPr>
            <a:fld id="{0CFC314B-B45F-47E9-B142-B0CA3BE7CF70}" type="slidenum">
              <a:rPr lang="es-MX" altLang="es-PE"/>
              <a:pPr>
                <a:defRPr/>
              </a:pPr>
              <a:t>‹Nº›</a:t>
            </a:fld>
            <a:endParaRPr lang="es-MX" altLang="es-PE"/>
          </a:p>
        </p:txBody>
      </p:sp>
    </p:spTree>
    <p:extLst>
      <p:ext uri="{BB962C8B-B14F-4D97-AF65-F5344CB8AC3E}">
        <p14:creationId xmlns:p14="http://schemas.microsoft.com/office/powerpoint/2010/main" val="303268568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fld id="{802C0267-B8E3-4DDA-9941-5CDBCECEE3F7}" type="datetime1">
              <a:rPr lang="es-MX"/>
              <a:pPr>
                <a:defRPr/>
              </a:pPr>
              <a:t>14/08/2024</a:t>
            </a:fld>
            <a:endParaRPr lang="es-MX"/>
          </a:p>
        </p:txBody>
      </p:sp>
      <p:sp>
        <p:nvSpPr>
          <p:cNvPr id="3"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4" name="Rectangle 11"/>
          <p:cNvSpPr>
            <a:spLocks noGrp="1" noChangeArrowheads="1"/>
          </p:cNvSpPr>
          <p:nvPr>
            <p:ph type="sldNum" sz="quarter" idx="12"/>
          </p:nvPr>
        </p:nvSpPr>
        <p:spPr>
          <a:ln/>
        </p:spPr>
        <p:txBody>
          <a:bodyPr/>
          <a:lstStyle>
            <a:lvl1pPr>
              <a:defRPr/>
            </a:lvl1pPr>
          </a:lstStyle>
          <a:p>
            <a:pPr>
              <a:defRPr/>
            </a:pPr>
            <a:fld id="{E0BA254B-BB34-43B0-B638-FF112AC7D236}" type="slidenum">
              <a:rPr lang="es-MX" altLang="es-PE"/>
              <a:pPr>
                <a:defRPr/>
              </a:pPr>
              <a:t>‹Nº›</a:t>
            </a:fld>
            <a:endParaRPr lang="es-MX" altLang="es-PE"/>
          </a:p>
        </p:txBody>
      </p:sp>
    </p:spTree>
    <p:extLst>
      <p:ext uri="{BB962C8B-B14F-4D97-AF65-F5344CB8AC3E}">
        <p14:creationId xmlns:p14="http://schemas.microsoft.com/office/powerpoint/2010/main" val="36590292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717E43FB-D412-416C-9614-EC574BA56325}" type="datetime1">
              <a:rPr lang="es-MX"/>
              <a:pPr>
                <a:defRPr/>
              </a:pPr>
              <a:t>14/08/2024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EAAEC4E-3A7C-4CBF-9352-8D292E5FE519}" type="slidenum">
              <a:rPr lang="es-MX" altLang="es-PE"/>
              <a:pPr>
                <a:defRPr/>
              </a:pPr>
              <a:t>‹Nº›</a:t>
            </a:fld>
            <a:endParaRPr lang="es-MX" altLang="es-PE"/>
          </a:p>
        </p:txBody>
      </p:sp>
    </p:spTree>
    <p:extLst>
      <p:ext uri="{BB962C8B-B14F-4D97-AF65-F5344CB8AC3E}">
        <p14:creationId xmlns:p14="http://schemas.microsoft.com/office/powerpoint/2010/main" val="2007306358"/>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D759C4FF-AF40-4138-A5F8-2D1D08A79D88}" type="datetime1">
              <a:rPr lang="es-MX"/>
              <a:pPr>
                <a:defRPr/>
              </a:pPr>
              <a:t>14/08/2024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2BF7DCB9-82D7-40C4-AED1-40D343AE6096}" type="slidenum">
              <a:rPr lang="es-MX" altLang="es-PE"/>
              <a:pPr>
                <a:defRPr/>
              </a:pPr>
              <a:t>‹Nº›</a:t>
            </a:fld>
            <a:endParaRPr lang="es-MX" altLang="es-PE"/>
          </a:p>
        </p:txBody>
      </p:sp>
    </p:spTree>
    <p:extLst>
      <p:ext uri="{BB962C8B-B14F-4D97-AF65-F5344CB8AC3E}">
        <p14:creationId xmlns:p14="http://schemas.microsoft.com/office/powerpoint/2010/main" val="2828151253"/>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26979" name="Rectangle 3"/>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MX"/>
              <a:t>Haga clic para cambiar el estilo de título	</a:t>
            </a:r>
          </a:p>
        </p:txBody>
      </p:sp>
      <p:sp>
        <p:nvSpPr>
          <p:cNvPr id="126980" name="Rectangle 4"/>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a:t>Haga clic para modificar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126985" name="Rectangle 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fld id="{68B4FBE4-020A-4D9B-98BE-B05DF1B7BB99}" type="datetime1">
              <a:rPr lang="es-MX"/>
              <a:pPr>
                <a:defRPr/>
              </a:pPr>
              <a:t>14/08/2024</a:t>
            </a:fld>
            <a:endParaRPr lang="es-MX"/>
          </a:p>
        </p:txBody>
      </p:sp>
      <p:sp>
        <p:nvSpPr>
          <p:cNvPr id="126986" name="Rectangle 1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r>
              <a:rPr lang="es-MX"/>
              <a:t>V. Ibañez y J. Paredes</a:t>
            </a:r>
          </a:p>
        </p:txBody>
      </p:sp>
      <p:sp>
        <p:nvSpPr>
          <p:cNvPr id="126987" name="Rectangle 1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pPr>
              <a:defRPr/>
            </a:pPr>
            <a:fld id="{C89C7F26-FD5B-45C0-914F-320BBD03C9B5}" type="slidenum">
              <a:rPr lang="es-MX" altLang="es-PE"/>
              <a:pPr>
                <a:defRPr/>
              </a:pPr>
              <a:t>‹Nº›</a:t>
            </a:fld>
            <a:endParaRPr lang="es-MX" altLang="es-PE"/>
          </a:p>
        </p:txBody>
      </p:sp>
    </p:spTree>
  </p:cSld>
  <p:clrMap bg1="dk2" tx1="lt1" bg2="dk1"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2.wmf"/><Relationship Id="rId1" Type="http://schemas.openxmlformats.org/officeDocument/2006/relationships/slideLayout" Target="../slideLayouts/slideLayout1.xml"/><Relationship Id="rId4" Type="http://schemas.openxmlformats.org/officeDocument/2006/relationships/image" Target="../media/image33.wmf"/></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4.wmf"/><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5.w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6.w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43.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44.wmf"/></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47.wmf"/><Relationship Id="rId5" Type="http://schemas.openxmlformats.org/officeDocument/2006/relationships/oleObject" Target="../embeddings/oleObject4.bin"/><Relationship Id="rId4" Type="http://schemas.openxmlformats.org/officeDocument/2006/relationships/image" Target="../media/image46.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48.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49.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46.wmf"/></Relationships>
</file>

<file path=ppt/slides/_rels/slide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1.xml"/><Relationship Id="rId4" Type="http://schemas.openxmlformats.org/officeDocument/2006/relationships/image" Target="../media/image13.wmf"/></Relationships>
</file>

<file path=ppt/slides/_rels/slide3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file:///E:\FINESI2015\DOCTORADOS_UNAP\MAESTRIA2016\instrumentos_DE_MEDICION.vsd\Drawing\~P&#225;gina-1\Sheet.1" TargetMode="External"/><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53.emf"/></Relationships>
</file>

<file path=ppt/slides/_rels/slide3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65.emf"/></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6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wmf"/><Relationship Id="rId7" Type="http://schemas.openxmlformats.org/officeDocument/2006/relationships/image" Target="../media/image23.emf"/><Relationship Id="rId2" Type="http://schemas.openxmlformats.org/officeDocument/2006/relationships/image" Target="../media/image18.wmf"/><Relationship Id="rId1" Type="http://schemas.openxmlformats.org/officeDocument/2006/relationships/slideLayout" Target="../slideLayouts/slideLayout1.xml"/><Relationship Id="rId6" Type="http://schemas.openxmlformats.org/officeDocument/2006/relationships/image" Target="../media/image22.emf"/><Relationship Id="rId5" Type="http://schemas.openxmlformats.org/officeDocument/2006/relationships/image" Target="../media/image21.emf"/><Relationship Id="rId10" Type="http://schemas.openxmlformats.org/officeDocument/2006/relationships/image" Target="../media/image26.emf"/><Relationship Id="rId4" Type="http://schemas.openxmlformats.org/officeDocument/2006/relationships/image" Target="../media/image20.wmf"/><Relationship Id="rId9" Type="http://schemas.openxmlformats.org/officeDocument/2006/relationships/image" Target="../media/image25.emf"/></Relationships>
</file>

<file path=ppt/slides/_rels/slide5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24.jpeg"/><Relationship Id="rId1"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83.jpeg"/></Relationships>
</file>

<file path=ppt/slides/_rels/slide6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87.emf"/><Relationship Id="rId1" Type="http://schemas.openxmlformats.org/officeDocument/2006/relationships/slideLayout" Target="../slideLayouts/slideLayout1.xml"/><Relationship Id="rId4" Type="http://schemas.openxmlformats.org/officeDocument/2006/relationships/image" Target="../media/image88.wmf"/></Relationships>
</file>

<file path=ppt/slides/_rels/slide77.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9.bin"/><Relationship Id="rId1" Type="http://schemas.openxmlformats.org/officeDocument/2006/relationships/slideLayout" Target="../slideLayouts/slideLayout1.xml"/><Relationship Id="rId4" Type="http://schemas.openxmlformats.org/officeDocument/2006/relationships/image" Target="../media/image90.emf"/></Relationships>
</file>

<file path=ppt/slides/_rels/slide78.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10.bin"/><Relationship Id="rId1" Type="http://schemas.openxmlformats.org/officeDocument/2006/relationships/slideLayout" Target="../slideLayouts/slideLayout1.xml"/><Relationship Id="rId4" Type="http://schemas.openxmlformats.org/officeDocument/2006/relationships/image" Target="../media/image92.emf"/></Relationships>
</file>

<file path=ppt/slides/_rels/slide7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11.bin"/><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1.xml"/><Relationship Id="rId4" Type="http://schemas.openxmlformats.org/officeDocument/2006/relationships/image" Target="../media/image98.emf"/></Relationships>
</file>

<file path=ppt/slides/_rels/slide8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EDACCA4-20CE-9FE5-1F57-E562893E0C81}"/>
              </a:ext>
            </a:extLst>
          </p:cNvPr>
          <p:cNvPicPr>
            <a:picLocks noChangeAspect="1"/>
          </p:cNvPicPr>
          <p:nvPr/>
        </p:nvPicPr>
        <p:blipFill>
          <a:blip r:embed="rId2"/>
          <a:stretch>
            <a:fillRect/>
          </a:stretch>
        </p:blipFill>
        <p:spPr>
          <a:xfrm>
            <a:off x="-2654" y="2924944"/>
            <a:ext cx="9123360" cy="3866285"/>
          </a:xfrm>
          <a:prstGeom prst="rect">
            <a:avLst/>
          </a:prstGeom>
        </p:spPr>
      </p:pic>
      <p:sp>
        <p:nvSpPr>
          <p:cNvPr id="4" name="20 Rectángulo">
            <a:extLst>
              <a:ext uri="{FF2B5EF4-FFF2-40B4-BE49-F238E27FC236}">
                <a16:creationId xmlns:a16="http://schemas.microsoft.com/office/drawing/2014/main" id="{FE75E50B-6928-5E95-9C5E-A0E392864DD1}"/>
              </a:ext>
            </a:extLst>
          </p:cNvPr>
          <p:cNvSpPr>
            <a:spLocks noChangeArrowheads="1"/>
          </p:cNvSpPr>
          <p:nvPr/>
        </p:nvSpPr>
        <p:spPr bwMode="auto">
          <a:xfrm>
            <a:off x="2743199" y="6143260"/>
            <a:ext cx="385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Black" panose="020B0A04020102020204" pitchFamily="34" charset="0"/>
              </a:defRPr>
            </a:lvl1pPr>
            <a:lvl2pPr marL="742950" indent="-285750">
              <a:defRPr sz="1200">
                <a:solidFill>
                  <a:srgbClr val="000000"/>
                </a:solidFill>
                <a:latin typeface="Arial Black" panose="020B0A04020102020204" pitchFamily="34" charset="0"/>
              </a:defRPr>
            </a:lvl2pPr>
            <a:lvl3pPr marL="1143000" indent="-228600">
              <a:defRPr sz="1200">
                <a:solidFill>
                  <a:srgbClr val="000000"/>
                </a:solidFill>
                <a:latin typeface="Arial Black" panose="020B0A04020102020204" pitchFamily="34" charset="0"/>
              </a:defRPr>
            </a:lvl3pPr>
            <a:lvl4pPr marL="1600200" indent="-228600">
              <a:defRPr sz="1200">
                <a:solidFill>
                  <a:srgbClr val="000000"/>
                </a:solidFill>
                <a:latin typeface="Arial Black" panose="020B0A04020102020204" pitchFamily="34" charset="0"/>
              </a:defRPr>
            </a:lvl4pPr>
            <a:lvl5pPr marL="2057400" indent="-228600">
              <a:defRPr sz="1200">
                <a:solidFill>
                  <a:srgbClr val="000000"/>
                </a:solidFill>
                <a:latin typeface="Arial Black" panose="020B0A04020102020204" pitchFamily="34" charset="0"/>
              </a:defRPr>
            </a:lvl5pPr>
            <a:lvl6pPr marL="2514600" indent="-228600"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eaLnBrk="0" fontAlgn="base" hangingPunct="0">
              <a:spcBef>
                <a:spcPct val="50000"/>
              </a:spcBef>
              <a:spcAft>
                <a:spcPct val="0"/>
              </a:spcAft>
              <a:defRPr sz="1200">
                <a:solidFill>
                  <a:srgbClr val="000000"/>
                </a:solidFill>
                <a:latin typeface="Arial Black" panose="020B0A04020102020204" pitchFamily="34" charset="0"/>
              </a:defRPr>
            </a:lvl9pPr>
          </a:lstStyle>
          <a:p>
            <a:pPr algn="ctr"/>
            <a:r>
              <a:rPr lang="es-PE" altLang="es-PE" sz="2400" b="1" dirty="0">
                <a:solidFill>
                  <a:srgbClr val="FFFF00"/>
                </a:solidFill>
                <a:latin typeface="Eras Demi ITC" panose="020B0805030504020804" pitchFamily="34" charset="0"/>
              </a:rPr>
              <a:t>C.U.  agosto de  2024</a:t>
            </a:r>
            <a:endParaRPr lang="es-PE" altLang="es-PE" sz="2400" dirty="0">
              <a:solidFill>
                <a:srgbClr val="FFFF00"/>
              </a:solidFill>
              <a:latin typeface="Eras Demi ITC" panose="020B0805030504020804" pitchFamily="34" charset="0"/>
            </a:endParaRPr>
          </a:p>
        </p:txBody>
      </p:sp>
      <p:pic>
        <p:nvPicPr>
          <p:cNvPr id="5" name="Picture 49">
            <a:extLst>
              <a:ext uri="{FF2B5EF4-FFF2-40B4-BE49-F238E27FC236}">
                <a16:creationId xmlns:a16="http://schemas.microsoft.com/office/drawing/2014/main" id="{F2EE136D-2E1C-4523-8EBE-C4F071185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4597400"/>
            <a:ext cx="1843087"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C32A84C4-2B50-198B-4F93-8B5AF4CD0A81}"/>
              </a:ext>
            </a:extLst>
          </p:cNvPr>
          <p:cNvSpPr>
            <a:spLocks noChangeArrowheads="1"/>
          </p:cNvSpPr>
          <p:nvPr/>
        </p:nvSpPr>
        <p:spPr bwMode="auto">
          <a:xfrm>
            <a:off x="2124075" y="5157788"/>
            <a:ext cx="47736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953" tIns="48976" rIns="97953" bIns="48976" anchor="b"/>
          <a:lstStyle>
            <a:lvl1pPr defTabSz="979488">
              <a:defRPr sz="1200">
                <a:solidFill>
                  <a:srgbClr val="000000"/>
                </a:solidFill>
                <a:latin typeface="Arial Black" panose="020B0A04020102020204" pitchFamily="34" charset="0"/>
              </a:defRPr>
            </a:lvl1pPr>
            <a:lvl2pPr marL="742950" indent="-285750" defTabSz="979488">
              <a:defRPr sz="1200">
                <a:solidFill>
                  <a:srgbClr val="000000"/>
                </a:solidFill>
                <a:latin typeface="Arial Black" panose="020B0A04020102020204" pitchFamily="34" charset="0"/>
              </a:defRPr>
            </a:lvl2pPr>
            <a:lvl3pPr marL="1143000" indent="-228600" defTabSz="979488">
              <a:defRPr sz="1200">
                <a:solidFill>
                  <a:srgbClr val="000000"/>
                </a:solidFill>
                <a:latin typeface="Arial Black" panose="020B0A04020102020204" pitchFamily="34" charset="0"/>
              </a:defRPr>
            </a:lvl3pPr>
            <a:lvl4pPr marL="1600200" indent="-228600" defTabSz="979488">
              <a:defRPr sz="1200">
                <a:solidFill>
                  <a:srgbClr val="000000"/>
                </a:solidFill>
                <a:latin typeface="Arial Black" panose="020B0A04020102020204" pitchFamily="34" charset="0"/>
              </a:defRPr>
            </a:lvl4pPr>
            <a:lvl5pPr marL="2057400" indent="-228600" defTabSz="979488">
              <a:defRPr sz="1200">
                <a:solidFill>
                  <a:srgbClr val="000000"/>
                </a:solidFill>
                <a:latin typeface="Arial Black" panose="020B0A04020102020204" pitchFamily="34" charset="0"/>
              </a:defRPr>
            </a:lvl5pPr>
            <a:lvl6pPr marL="2514600" indent="-228600" defTabSz="979488"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defTabSz="979488"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defTabSz="979488"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defTabSz="979488" eaLnBrk="0" fontAlgn="base" hangingPunct="0">
              <a:spcBef>
                <a:spcPct val="50000"/>
              </a:spcBef>
              <a:spcAft>
                <a:spcPct val="0"/>
              </a:spcAft>
              <a:defRPr sz="1200">
                <a:solidFill>
                  <a:srgbClr val="000000"/>
                </a:solidFill>
                <a:latin typeface="Arial Black" panose="020B0A04020102020204" pitchFamily="34" charset="0"/>
              </a:defRPr>
            </a:lvl9pPr>
          </a:lstStyle>
          <a:p>
            <a:pPr algn="ctr"/>
            <a:endParaRPr lang="en-US" altLang="es-PE" sz="2000" b="1">
              <a:solidFill>
                <a:schemeClr val="accent1"/>
              </a:solidFill>
              <a:latin typeface="Swis721 BlkCn BT" pitchFamily="34" charset="0"/>
            </a:endParaRPr>
          </a:p>
        </p:txBody>
      </p:sp>
      <p:pic>
        <p:nvPicPr>
          <p:cNvPr id="7" name="Picture 19">
            <a:extLst>
              <a:ext uri="{FF2B5EF4-FFF2-40B4-BE49-F238E27FC236}">
                <a16:creationId xmlns:a16="http://schemas.microsoft.com/office/drawing/2014/main" id="{E149BFC8-3625-14D3-A9A3-389184B04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7" y="44624"/>
            <a:ext cx="15716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FF2B5EF4-FFF2-40B4-BE49-F238E27FC236}">
                <a16:creationId xmlns:a16="http://schemas.microsoft.com/office/drawing/2014/main" id="{7EC537C4-E8DB-B37C-8334-5D8D21410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6028" y="5252368"/>
            <a:ext cx="9271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Rectángulo 8">
            <a:extLst>
              <a:ext uri="{FF2B5EF4-FFF2-40B4-BE49-F238E27FC236}">
                <a16:creationId xmlns:a16="http://schemas.microsoft.com/office/drawing/2014/main" id="{35F14711-8121-062E-BF70-90DD9B9D1A1C}"/>
              </a:ext>
            </a:extLst>
          </p:cNvPr>
          <p:cNvSpPr/>
          <p:nvPr/>
        </p:nvSpPr>
        <p:spPr>
          <a:xfrm>
            <a:off x="22770" y="1724615"/>
            <a:ext cx="9123360" cy="1200329"/>
          </a:xfrm>
          <a:prstGeom prst="rect">
            <a:avLst/>
          </a:prstGeom>
          <a:noFill/>
        </p:spPr>
        <p:txBody>
          <a:bodyPr wrap="square" lIns="91440" tIns="45720" rIns="91440" bIns="45720">
            <a:spAutoFit/>
          </a:bodyPr>
          <a:lstStyle/>
          <a:p>
            <a:pPr algn="ctr"/>
            <a:r>
              <a:rPr lang="es-ES" sz="3600" b="1" cap="none" spc="0" dirty="0">
                <a:ln w="6600">
                  <a:solidFill>
                    <a:schemeClr val="accent2"/>
                  </a:solidFill>
                  <a:prstDash val="solid"/>
                </a:ln>
                <a:solidFill>
                  <a:schemeClr val="accent1">
                    <a:lumMod val="60000"/>
                    <a:lumOff val="40000"/>
                  </a:schemeClr>
                </a:solidFill>
                <a:effectLst>
                  <a:outerShdw dist="38100" dir="2700000" algn="tl" rotWithShape="0">
                    <a:schemeClr val="accent2"/>
                  </a:outerShdw>
                </a:effectLst>
                <a:latin typeface="Arial Black" panose="020B0A04020102020204" pitchFamily="34" charset="0"/>
              </a:rPr>
              <a:t>Facultad de Ingeniería Estadística e Informática</a:t>
            </a:r>
          </a:p>
        </p:txBody>
      </p:sp>
      <p:sp>
        <p:nvSpPr>
          <p:cNvPr id="10" name="Rectangle 3">
            <a:extLst>
              <a:ext uri="{FF2B5EF4-FFF2-40B4-BE49-F238E27FC236}">
                <a16:creationId xmlns:a16="http://schemas.microsoft.com/office/drawing/2014/main" id="{728CBD40-BB9B-0542-9AC0-9BD4DBAE4CC0}"/>
              </a:ext>
            </a:extLst>
          </p:cNvPr>
          <p:cNvSpPr>
            <a:spLocks noChangeArrowheads="1"/>
          </p:cNvSpPr>
          <p:nvPr/>
        </p:nvSpPr>
        <p:spPr bwMode="auto">
          <a:xfrm>
            <a:off x="1400040" y="5410200"/>
            <a:ext cx="6364560" cy="523862"/>
          </a:xfrm>
          <a:prstGeom prst="rect">
            <a:avLst/>
          </a:prstGeom>
          <a:solidFill>
            <a:srgbClr val="9933FF"/>
          </a:solidFill>
          <a:ln>
            <a:noFill/>
          </a:ln>
          <a:effectLst>
            <a:outerShdw dist="35921" dir="2700000" algn="ctr" rotWithShape="0">
              <a:srgbClr val="FFFF00"/>
            </a:outerShdw>
          </a:effectLst>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s-ES_tradnl" altLang="es-ES" sz="2800" dirty="0">
                <a:solidFill>
                  <a:schemeClr val="tx2"/>
                </a:solidFill>
                <a:latin typeface="Arial Black" panose="020B0A04020102020204" pitchFamily="34" charset="0"/>
              </a:rPr>
              <a:t>Vladimiro </a:t>
            </a:r>
            <a:r>
              <a:rPr lang="es-ES_tradnl" altLang="es-ES" sz="2800" dirty="0" err="1">
                <a:solidFill>
                  <a:schemeClr val="tx2"/>
                </a:solidFill>
                <a:latin typeface="Arial Black" panose="020B0A04020102020204" pitchFamily="34" charset="0"/>
              </a:rPr>
              <a:t>Ibañez</a:t>
            </a:r>
            <a:r>
              <a:rPr lang="es-ES_tradnl" altLang="es-ES" sz="2800" dirty="0">
                <a:solidFill>
                  <a:schemeClr val="tx2"/>
                </a:solidFill>
                <a:latin typeface="Arial Black" panose="020B0A04020102020204" pitchFamily="34" charset="0"/>
              </a:rPr>
              <a:t> Quispe, Dr. </a:t>
            </a:r>
            <a:endParaRPr lang="es-ES" altLang="es-ES" sz="2800" dirty="0">
              <a:solidFill>
                <a:schemeClr val="tx2"/>
              </a:solidFill>
              <a:latin typeface="Arial Black" panose="020B0A04020102020204" pitchFamily="34" charset="0"/>
            </a:endParaRPr>
          </a:p>
        </p:txBody>
      </p:sp>
      <p:sp>
        <p:nvSpPr>
          <p:cNvPr id="11" name="Rectangle 3">
            <a:extLst>
              <a:ext uri="{FF2B5EF4-FFF2-40B4-BE49-F238E27FC236}">
                <a16:creationId xmlns:a16="http://schemas.microsoft.com/office/drawing/2014/main" id="{170BE195-5B71-CB9F-2D53-068705CC8AED}"/>
              </a:ext>
            </a:extLst>
          </p:cNvPr>
          <p:cNvSpPr>
            <a:spLocks noChangeArrowheads="1"/>
          </p:cNvSpPr>
          <p:nvPr/>
        </p:nvSpPr>
        <p:spPr bwMode="auto">
          <a:xfrm>
            <a:off x="82549" y="2969141"/>
            <a:ext cx="8856663" cy="1447192"/>
          </a:xfrm>
          <a:prstGeom prst="rect">
            <a:avLst/>
          </a:prstGeom>
          <a:solidFill>
            <a:srgbClr val="FFC000"/>
          </a:solidFill>
          <a:ln w="9525">
            <a:noFill/>
            <a:miter lim="800000"/>
            <a:headEnd/>
            <a:tailEnd/>
          </a:ln>
          <a:effectLst>
            <a:glow rad="101600">
              <a:schemeClr val="accent1">
                <a:satMod val="175000"/>
                <a:alpha val="40000"/>
              </a:schemeClr>
            </a:glow>
            <a:outerShdw dist="81320" dir="2319588" algn="ctr" rotWithShape="0">
              <a:srgbClr val="3333FF"/>
            </a:outerShdw>
          </a:effectLst>
          <a:scene3d>
            <a:camera prst="obliqueBottomRight"/>
            <a:lightRig rig="glow" dir="t"/>
          </a:scene3d>
          <a:sp3d>
            <a:bevelT w="139700" prst="cross"/>
            <a:bevelB w="114300" prst="artDeco"/>
          </a:sp3d>
        </p:spPr>
        <p:txBody>
          <a:bodyPr wrap="square" lIns="92075" tIns="46038" rIns="92075" bIns="46038">
            <a:spAutoFit/>
          </a:bodyPr>
          <a:lstStyle/>
          <a:p>
            <a:pPr algn="ctr">
              <a:defRPr/>
            </a:pPr>
            <a:r>
              <a:rPr lang="es-ES" sz="4400" b="1" dirty="0">
                <a:solidFill>
                  <a:schemeClr val="tx2"/>
                </a:solidFill>
                <a:effectLst>
                  <a:outerShdw blurRad="38100" dist="38100" dir="2700000" algn="tl">
                    <a:srgbClr val="000000"/>
                  </a:outerShdw>
                </a:effectLst>
                <a:latin typeface="+mn-lt"/>
              </a:rPr>
              <a:t>METODOLOGÍA DE LA INVESTIGACIÓN</a:t>
            </a:r>
            <a:endParaRPr lang="es-ES" sz="2400" b="1" dirty="0">
              <a:solidFill>
                <a:schemeClr val="tx2"/>
              </a:solidFill>
              <a:effectLst>
                <a:outerShdw blurRad="38100" dist="38100" dir="2700000" algn="tl">
                  <a:srgbClr val="000000"/>
                </a:outerShdw>
              </a:effectLst>
              <a:latin typeface="+mn-lt"/>
            </a:endParaRPr>
          </a:p>
        </p:txBody>
      </p:sp>
      <p:sp>
        <p:nvSpPr>
          <p:cNvPr id="12" name="Rectángulo 11">
            <a:extLst>
              <a:ext uri="{FF2B5EF4-FFF2-40B4-BE49-F238E27FC236}">
                <a16:creationId xmlns:a16="http://schemas.microsoft.com/office/drawing/2014/main" id="{57E5A339-7933-E54B-C31E-3575A82C872E}"/>
              </a:ext>
            </a:extLst>
          </p:cNvPr>
          <p:cNvSpPr/>
          <p:nvPr/>
        </p:nvSpPr>
        <p:spPr>
          <a:xfrm>
            <a:off x="1400040" y="251895"/>
            <a:ext cx="6034006" cy="1231106"/>
          </a:xfrm>
          <a:prstGeom prst="rect">
            <a:avLst/>
          </a:prstGeom>
          <a:noFill/>
        </p:spPr>
        <p:txBody>
          <a:bodyPr wrap="square" lIns="36000" tIns="0" rIns="91440" bIns="0">
            <a:spAutoFit/>
          </a:bodyPr>
          <a:lstStyle/>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UNIVERSIDAD NACIONAL </a:t>
            </a:r>
          </a:p>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DEL ALTIPLANO</a:t>
            </a:r>
          </a:p>
        </p:txBody>
      </p:sp>
      <p:pic>
        <p:nvPicPr>
          <p:cNvPr id="13" name="Imagen 12">
            <a:extLst>
              <a:ext uri="{FF2B5EF4-FFF2-40B4-BE49-F238E27FC236}">
                <a16:creationId xmlns:a16="http://schemas.microsoft.com/office/drawing/2014/main" id="{745E0978-37C8-8A7C-9F6C-D89015D1CD8B}"/>
              </a:ext>
            </a:extLst>
          </p:cNvPr>
          <p:cNvPicPr>
            <a:picLocks noChangeAspect="1"/>
          </p:cNvPicPr>
          <p:nvPr/>
        </p:nvPicPr>
        <p:blipFill>
          <a:blip r:embed="rId6"/>
          <a:stretch>
            <a:fillRect/>
          </a:stretch>
        </p:blipFill>
        <p:spPr>
          <a:xfrm>
            <a:off x="7569892" y="116632"/>
            <a:ext cx="1466604" cy="1524687"/>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9"/>
          <p:cNvSpPr>
            <a:spLocks noGrp="1" noChangeArrowheads="1"/>
          </p:cNvSpPr>
          <p:nvPr>
            <p:ph type="sldNum" sz="quarter" idx="12"/>
          </p:nvPr>
        </p:nvSpPr>
        <p:spPr>
          <a:xfrm>
            <a:off x="6553200" y="6245225"/>
            <a:ext cx="2133600" cy="476250"/>
          </a:xfrm>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DBB1B052-816E-402F-BD74-D00160E81B25}" type="slidenum">
              <a:rPr lang="es-MX" altLang="es-PE" smtClean="0">
                <a:latin typeface="Arial" panose="020B0604020202020204" pitchFamily="34" charset="0"/>
              </a:rPr>
              <a:pPr eaLnBrk="1" hangingPunct="1">
                <a:defRPr/>
              </a:pPr>
              <a:t>10</a:t>
            </a:fld>
            <a:endParaRPr lang="es-MX" altLang="es-PE">
              <a:latin typeface="Arial" panose="020B0604020202020204" pitchFamily="34" charset="0"/>
            </a:endParaRPr>
          </a:p>
        </p:txBody>
      </p:sp>
      <p:sp>
        <p:nvSpPr>
          <p:cNvPr id="3" name="Rectangle 5"/>
          <p:cNvSpPr>
            <a:spLocks noChangeArrowheads="1"/>
          </p:cNvSpPr>
          <p:nvPr/>
        </p:nvSpPr>
        <p:spPr bwMode="auto">
          <a:xfrm>
            <a:off x="250825" y="188913"/>
            <a:ext cx="8497888" cy="762000"/>
          </a:xfrm>
          <a:prstGeom prst="rect">
            <a:avLst/>
          </a:prstGeom>
          <a:solidFill>
            <a:srgbClr val="CCFF66"/>
          </a:solidFill>
          <a:ln>
            <a:noFill/>
          </a:ln>
        </p:spPr>
        <p:txBody>
          <a:bodyPr lIns="92075" tIns="46038" rIns="92075" bIns="46038"/>
          <a:lstStyle/>
          <a:p>
            <a:pPr algn="ctr">
              <a:spcBef>
                <a:spcPct val="20000"/>
              </a:spcBef>
              <a:buClr>
                <a:schemeClr val="tx2"/>
              </a:buClr>
              <a:defRPr/>
            </a:pPr>
            <a:r>
              <a:rPr lang="es-ES_tradnl" sz="4000" b="1" i="1" dirty="0">
                <a:solidFill>
                  <a:srgbClr val="FF0000"/>
                </a:solidFill>
                <a:latin typeface="Times New Roman" pitchFamily="18" charset="0"/>
              </a:rPr>
              <a:t>Proceso de Muestreo</a:t>
            </a:r>
          </a:p>
          <a:p>
            <a:pPr algn="ctr">
              <a:spcBef>
                <a:spcPct val="20000"/>
              </a:spcBef>
              <a:buClr>
                <a:schemeClr val="tx2"/>
              </a:buClr>
              <a:defRPr/>
            </a:pPr>
            <a:endParaRPr lang="es-ES_tradnl" sz="4000" b="1" i="1" dirty="0">
              <a:solidFill>
                <a:srgbClr val="FF0000"/>
              </a:solidFill>
              <a:latin typeface="Times New Roman" pitchFamily="18" charset="0"/>
            </a:endParaRPr>
          </a:p>
          <a:p>
            <a:pPr marL="342900" indent="-342900">
              <a:spcBef>
                <a:spcPct val="20000"/>
              </a:spcBef>
              <a:buClr>
                <a:schemeClr val="tx2"/>
              </a:buClr>
              <a:buFontTx/>
              <a:buChar char="•"/>
              <a:defRPr/>
            </a:pPr>
            <a:endParaRPr lang="es-ES_tradnl" sz="3200" b="1" i="1" dirty="0">
              <a:solidFill>
                <a:srgbClr val="FF0066"/>
              </a:solidFill>
              <a:latin typeface="Times New Roman" pitchFamily="18" charset="0"/>
            </a:endParaRPr>
          </a:p>
        </p:txBody>
      </p:sp>
      <p:sp>
        <p:nvSpPr>
          <p:cNvPr id="4" name="Rectangle 3"/>
          <p:cNvSpPr>
            <a:spLocks noChangeArrowheads="1"/>
          </p:cNvSpPr>
          <p:nvPr/>
        </p:nvSpPr>
        <p:spPr bwMode="auto">
          <a:xfrm>
            <a:off x="684213" y="1555750"/>
            <a:ext cx="3095625" cy="792163"/>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POBLACIÓN</a:t>
            </a:r>
          </a:p>
        </p:txBody>
      </p:sp>
      <p:sp>
        <p:nvSpPr>
          <p:cNvPr id="5" name="Oval 4"/>
          <p:cNvSpPr>
            <a:spLocks noChangeArrowheads="1"/>
          </p:cNvSpPr>
          <p:nvPr/>
        </p:nvSpPr>
        <p:spPr bwMode="auto">
          <a:xfrm>
            <a:off x="4787900" y="1125538"/>
            <a:ext cx="4105275" cy="1871662"/>
          </a:xfrm>
          <a:prstGeom prst="ellipse">
            <a:avLst/>
          </a:prstGeom>
          <a:blipFill dpi="0" rotWithShape="1">
            <a:blip r:embed="rId2"/>
            <a:srcRect/>
            <a:tile tx="0" ty="0" sx="100000" sy="100000" flip="none" algn="tl"/>
          </a:blipFill>
          <a:ln w="57150">
            <a:solidFill>
              <a:srgbClr val="99FF33"/>
            </a:solidFill>
            <a:round/>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Char char="-"/>
            </a:pPr>
            <a:r>
              <a:rPr lang="es-ES" altLang="es-ES" sz="2400" b="1">
                <a:solidFill>
                  <a:schemeClr val="bg2"/>
                </a:solidFill>
                <a:latin typeface="Arial" panose="020B0604020202020204" pitchFamily="34" charset="0"/>
              </a:rPr>
              <a:t> </a:t>
            </a:r>
            <a:r>
              <a:rPr lang="es-ES" altLang="es-ES" sz="2000" b="1">
                <a:solidFill>
                  <a:schemeClr val="bg2"/>
                </a:solidFill>
                <a:latin typeface="Arial" panose="020B0604020202020204" pitchFamily="34" charset="0"/>
              </a:rPr>
              <a:t>Objetivos</a:t>
            </a:r>
          </a:p>
          <a:p>
            <a:pPr eaLnBrk="1" hangingPunct="1">
              <a:spcBef>
                <a:spcPct val="0"/>
              </a:spcBef>
              <a:buClrTx/>
              <a:buSzTx/>
              <a:buFontTx/>
              <a:buChar char="-"/>
            </a:pPr>
            <a:r>
              <a:rPr lang="es-ES" altLang="es-ES" sz="2000" b="1">
                <a:solidFill>
                  <a:schemeClr val="bg2"/>
                </a:solidFill>
                <a:latin typeface="Arial" panose="020B0604020202020204" pitchFamily="34" charset="0"/>
              </a:rPr>
              <a:t> Elementos</a:t>
            </a:r>
          </a:p>
          <a:p>
            <a:pPr eaLnBrk="1" hangingPunct="1">
              <a:spcBef>
                <a:spcPct val="0"/>
              </a:spcBef>
              <a:buClrTx/>
              <a:buSzTx/>
              <a:buFontTx/>
              <a:buChar char="-"/>
            </a:pPr>
            <a:r>
              <a:rPr lang="es-ES" altLang="es-ES" sz="2000" b="1">
                <a:solidFill>
                  <a:schemeClr val="bg2"/>
                </a:solidFill>
                <a:latin typeface="Arial" panose="020B0604020202020204" pitchFamily="34" charset="0"/>
              </a:rPr>
              <a:t> Unidades de muestreo</a:t>
            </a:r>
          </a:p>
          <a:p>
            <a:pPr eaLnBrk="1" hangingPunct="1">
              <a:spcBef>
                <a:spcPct val="0"/>
              </a:spcBef>
              <a:buClrTx/>
              <a:buSzTx/>
              <a:buFontTx/>
              <a:buChar char="-"/>
            </a:pPr>
            <a:r>
              <a:rPr lang="es-ES" altLang="es-ES" sz="2000" b="1">
                <a:solidFill>
                  <a:schemeClr val="bg2"/>
                </a:solidFill>
                <a:latin typeface="Arial" panose="020B0604020202020204" pitchFamily="34" charset="0"/>
              </a:rPr>
              <a:t> Alcance</a:t>
            </a:r>
          </a:p>
          <a:p>
            <a:pPr eaLnBrk="1" hangingPunct="1">
              <a:spcBef>
                <a:spcPct val="0"/>
              </a:spcBef>
              <a:buClrTx/>
              <a:buSzTx/>
              <a:buFontTx/>
              <a:buChar char="-"/>
            </a:pPr>
            <a:r>
              <a:rPr lang="es-ES" altLang="es-ES" sz="2000" b="1">
                <a:solidFill>
                  <a:schemeClr val="bg2"/>
                </a:solidFill>
                <a:latin typeface="Arial" panose="020B0604020202020204" pitchFamily="34" charset="0"/>
              </a:rPr>
              <a:t> Tiempo</a:t>
            </a:r>
          </a:p>
        </p:txBody>
      </p:sp>
      <p:sp>
        <p:nvSpPr>
          <p:cNvPr id="6" name="Rectangle 6"/>
          <p:cNvSpPr>
            <a:spLocks noChangeArrowheads="1"/>
          </p:cNvSpPr>
          <p:nvPr/>
        </p:nvSpPr>
        <p:spPr bwMode="auto">
          <a:xfrm>
            <a:off x="684213" y="3284538"/>
            <a:ext cx="3095625" cy="792162"/>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MARCO MUESTRAL</a:t>
            </a:r>
          </a:p>
        </p:txBody>
      </p:sp>
      <p:sp>
        <p:nvSpPr>
          <p:cNvPr id="7" name="Rectangle 7"/>
          <p:cNvSpPr>
            <a:spLocks noChangeArrowheads="1"/>
          </p:cNvSpPr>
          <p:nvPr/>
        </p:nvSpPr>
        <p:spPr bwMode="auto">
          <a:xfrm>
            <a:off x="684213" y="4652963"/>
            <a:ext cx="3095625" cy="792162"/>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TAMAÑO DE </a:t>
            </a:r>
          </a:p>
          <a:p>
            <a:pPr algn="ctr" eaLnBrk="1" hangingPunct="1">
              <a:spcBef>
                <a:spcPct val="0"/>
              </a:spcBef>
              <a:buClrTx/>
              <a:buSzTx/>
              <a:buFontTx/>
              <a:buNone/>
            </a:pPr>
            <a:r>
              <a:rPr lang="es-ES" altLang="es-ES" sz="2400" b="1">
                <a:solidFill>
                  <a:srgbClr val="0000FF"/>
                </a:solidFill>
                <a:latin typeface="Arial" panose="020B0604020202020204" pitchFamily="34" charset="0"/>
              </a:rPr>
              <a:t>LA MUESTRA</a:t>
            </a:r>
          </a:p>
        </p:txBody>
      </p:sp>
      <p:sp>
        <p:nvSpPr>
          <p:cNvPr id="8" name="Rectangle 8"/>
          <p:cNvSpPr>
            <a:spLocks noChangeArrowheads="1"/>
          </p:cNvSpPr>
          <p:nvPr/>
        </p:nvSpPr>
        <p:spPr bwMode="auto">
          <a:xfrm>
            <a:off x="684213" y="5949950"/>
            <a:ext cx="3095625" cy="792163"/>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SELECCIÓN DE LA</a:t>
            </a:r>
          </a:p>
          <a:p>
            <a:pPr algn="ctr" eaLnBrk="1" hangingPunct="1">
              <a:spcBef>
                <a:spcPct val="0"/>
              </a:spcBef>
              <a:buClrTx/>
              <a:buSzTx/>
              <a:buFontTx/>
              <a:buNone/>
            </a:pPr>
            <a:r>
              <a:rPr lang="es-ES" altLang="es-ES" sz="2400" b="1">
                <a:solidFill>
                  <a:srgbClr val="0000FF"/>
                </a:solidFill>
                <a:latin typeface="Arial" panose="020B0604020202020204" pitchFamily="34" charset="0"/>
              </a:rPr>
              <a:t>MUESTRA</a:t>
            </a:r>
          </a:p>
        </p:txBody>
      </p:sp>
      <p:sp>
        <p:nvSpPr>
          <p:cNvPr id="9" name="Oval 12"/>
          <p:cNvSpPr>
            <a:spLocks noChangeArrowheads="1"/>
          </p:cNvSpPr>
          <p:nvPr/>
        </p:nvSpPr>
        <p:spPr bwMode="auto">
          <a:xfrm>
            <a:off x="4932363" y="4364038"/>
            <a:ext cx="3816350" cy="1512887"/>
          </a:xfrm>
          <a:prstGeom prst="ellipse">
            <a:avLst/>
          </a:prstGeom>
          <a:blipFill dpi="0" rotWithShape="1">
            <a:blip r:embed="rId2"/>
            <a:srcRect/>
            <a:tile tx="0" ty="0" sx="100000" sy="100000" flip="none" algn="tl"/>
          </a:blipFill>
          <a:ln w="57150">
            <a:solidFill>
              <a:srgbClr val="99FF33"/>
            </a:solidFill>
            <a:round/>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chemeClr val="bg2"/>
                </a:solidFill>
                <a:latin typeface="Arial" panose="020B0604020202020204" pitchFamily="34" charset="0"/>
              </a:rPr>
              <a:t>Procedimiento de </a:t>
            </a:r>
          </a:p>
          <a:p>
            <a:pPr algn="ctr" eaLnBrk="1" hangingPunct="1">
              <a:spcBef>
                <a:spcPct val="0"/>
              </a:spcBef>
              <a:buClrTx/>
              <a:buSzTx/>
              <a:buFontTx/>
              <a:buNone/>
            </a:pPr>
            <a:r>
              <a:rPr lang="es-ES" altLang="es-ES" sz="2400" b="1">
                <a:solidFill>
                  <a:schemeClr val="bg2"/>
                </a:solidFill>
                <a:latin typeface="Arial" panose="020B0604020202020204" pitchFamily="34" charset="0"/>
              </a:rPr>
              <a:t>selección </a:t>
            </a:r>
          </a:p>
          <a:p>
            <a:pPr algn="ctr" eaLnBrk="1" hangingPunct="1">
              <a:spcBef>
                <a:spcPct val="0"/>
              </a:spcBef>
              <a:buClrTx/>
              <a:buSzTx/>
              <a:buFontTx/>
              <a:buNone/>
            </a:pPr>
            <a:r>
              <a:rPr lang="es-ES" altLang="es-ES" sz="2400" b="1">
                <a:solidFill>
                  <a:schemeClr val="bg2"/>
                </a:solidFill>
                <a:latin typeface="Arial" panose="020B0604020202020204" pitchFamily="34" charset="0"/>
              </a:rPr>
              <a:t>de la muestra</a:t>
            </a:r>
          </a:p>
        </p:txBody>
      </p:sp>
      <p:sp>
        <p:nvSpPr>
          <p:cNvPr id="10" name="37 Flecha abajo"/>
          <p:cNvSpPr/>
          <p:nvPr/>
        </p:nvSpPr>
        <p:spPr>
          <a:xfrm>
            <a:off x="1979613" y="2349500"/>
            <a:ext cx="504825" cy="935038"/>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1" name="38 Flecha abajo"/>
          <p:cNvSpPr/>
          <p:nvPr/>
        </p:nvSpPr>
        <p:spPr>
          <a:xfrm>
            <a:off x="1979613" y="4076700"/>
            <a:ext cx="504825" cy="504825"/>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2" name="39 Flecha abajo"/>
          <p:cNvSpPr/>
          <p:nvPr/>
        </p:nvSpPr>
        <p:spPr>
          <a:xfrm>
            <a:off x="1962150" y="5445125"/>
            <a:ext cx="503238" cy="504825"/>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3" name="40 Flecha abajo"/>
          <p:cNvSpPr/>
          <p:nvPr/>
        </p:nvSpPr>
        <p:spPr>
          <a:xfrm rot="16200000">
            <a:off x="4102894" y="4472781"/>
            <a:ext cx="504825" cy="1154113"/>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4" name="41 Flecha abajo"/>
          <p:cNvSpPr/>
          <p:nvPr/>
        </p:nvSpPr>
        <p:spPr>
          <a:xfrm rot="16200000">
            <a:off x="4030662" y="1447801"/>
            <a:ext cx="504825" cy="1009650"/>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5" name="Oval 12"/>
          <p:cNvSpPr>
            <a:spLocks noChangeArrowheads="1"/>
          </p:cNvSpPr>
          <p:nvPr/>
        </p:nvSpPr>
        <p:spPr bwMode="auto">
          <a:xfrm>
            <a:off x="4643438" y="3068638"/>
            <a:ext cx="4321175" cy="1223962"/>
          </a:xfrm>
          <a:prstGeom prst="ellipse">
            <a:avLst/>
          </a:prstGeom>
          <a:blipFill dpi="0" rotWithShape="1">
            <a:blip r:embed="rId2"/>
            <a:srcRect/>
            <a:tile tx="0" ty="0" sx="100000" sy="100000" flip="none" algn="tl"/>
          </a:blipFill>
          <a:ln w="57150">
            <a:solidFill>
              <a:srgbClr val="99FF33"/>
            </a:solidFill>
            <a:round/>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chemeClr val="bg2"/>
                </a:solidFill>
                <a:latin typeface="Arial" panose="020B0604020202020204" pitchFamily="34" charset="0"/>
              </a:rPr>
              <a:t>Es el listado de </a:t>
            </a:r>
          </a:p>
          <a:p>
            <a:pPr algn="ctr" eaLnBrk="1" hangingPunct="1">
              <a:spcBef>
                <a:spcPct val="0"/>
              </a:spcBef>
              <a:buClrTx/>
              <a:buSzTx/>
              <a:buFontTx/>
              <a:buNone/>
            </a:pPr>
            <a:r>
              <a:rPr lang="es-ES" altLang="es-ES" sz="2400" b="1">
                <a:solidFill>
                  <a:schemeClr val="bg2"/>
                </a:solidFill>
                <a:latin typeface="Arial" panose="020B0604020202020204" pitchFamily="34" charset="0"/>
              </a:rPr>
              <a:t>unidades o elementos </a:t>
            </a:r>
          </a:p>
          <a:p>
            <a:pPr algn="ctr" eaLnBrk="1" hangingPunct="1">
              <a:spcBef>
                <a:spcPct val="0"/>
              </a:spcBef>
              <a:buClrTx/>
              <a:buSzTx/>
              <a:buFontTx/>
              <a:buNone/>
            </a:pPr>
            <a:r>
              <a:rPr lang="es-ES" altLang="es-ES" sz="2400" b="1">
                <a:solidFill>
                  <a:schemeClr val="bg2"/>
                </a:solidFill>
                <a:latin typeface="Arial" panose="020B0604020202020204" pitchFamily="34" charset="0"/>
              </a:rPr>
              <a:t>de la población</a:t>
            </a:r>
          </a:p>
        </p:txBody>
      </p:sp>
      <p:sp>
        <p:nvSpPr>
          <p:cNvPr id="16" name="15 Flecha abajo"/>
          <p:cNvSpPr/>
          <p:nvPr/>
        </p:nvSpPr>
        <p:spPr>
          <a:xfrm rot="16200000">
            <a:off x="3959225" y="3249613"/>
            <a:ext cx="504825" cy="863600"/>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Tree>
    <p:extLst>
      <p:ext uri="{BB962C8B-B14F-4D97-AF65-F5344CB8AC3E}">
        <p14:creationId xmlns:p14="http://schemas.microsoft.com/office/powerpoint/2010/main" val="282831753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8"/>
          <p:cNvSpPr>
            <a:spLocks noGrp="1" noChangeArrowheads="1"/>
          </p:cNvSpPr>
          <p:nvPr>
            <p:ph type="ftr" sz="quarter" idx="11"/>
          </p:nvPr>
        </p:nvSpPr>
        <p:spPr>
          <a:xfrm>
            <a:off x="3124200" y="6245225"/>
            <a:ext cx="2895600" cy="476250"/>
          </a:xfrm>
        </p:spPr>
        <p:txBody>
          <a:bodyPr/>
          <a:lstStyle/>
          <a:p>
            <a:pPr>
              <a:defRPr/>
            </a:pPr>
            <a:r>
              <a:rPr lang="es-MX" dirty="0"/>
              <a:t>V. </a:t>
            </a:r>
            <a:r>
              <a:rPr lang="es-MX" dirty="0" err="1"/>
              <a:t>Ibañez</a:t>
            </a:r>
            <a:endParaRPr lang="es-MX" dirty="0"/>
          </a:p>
        </p:txBody>
      </p:sp>
      <p:sp>
        <p:nvSpPr>
          <p:cNvPr id="3" name="Rectangle 9"/>
          <p:cNvSpPr>
            <a:spLocks noGrp="1" noChangeArrowheads="1"/>
          </p:cNvSpPr>
          <p:nvPr>
            <p:ph type="sldNum" sz="quarter" idx="12"/>
          </p:nvPr>
        </p:nvSpPr>
        <p:spPr>
          <a:xfrm>
            <a:off x="6553200" y="6245225"/>
            <a:ext cx="2133600" cy="476250"/>
          </a:xfrm>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D0B571F8-CABE-40CC-B345-01D8A923AEC7}" type="slidenum">
              <a:rPr lang="es-MX" altLang="es-PE" smtClean="0">
                <a:latin typeface="Arial" panose="020B0604020202020204" pitchFamily="34" charset="0"/>
              </a:rPr>
              <a:pPr eaLnBrk="1" hangingPunct="1">
                <a:defRPr/>
              </a:pPr>
              <a:t>11</a:t>
            </a:fld>
            <a:endParaRPr lang="es-MX" altLang="es-PE">
              <a:latin typeface="Arial" panose="020B0604020202020204" pitchFamily="34" charset="0"/>
            </a:endParaRPr>
          </a:p>
        </p:txBody>
      </p:sp>
      <p:sp>
        <p:nvSpPr>
          <p:cNvPr id="4" name="Rectangle 5"/>
          <p:cNvSpPr>
            <a:spLocks noChangeArrowheads="1"/>
          </p:cNvSpPr>
          <p:nvPr/>
        </p:nvSpPr>
        <p:spPr bwMode="auto">
          <a:xfrm>
            <a:off x="250825" y="188913"/>
            <a:ext cx="8497888" cy="762000"/>
          </a:xfrm>
          <a:prstGeom prst="rect">
            <a:avLst/>
          </a:prstGeom>
          <a:solidFill>
            <a:srgbClr val="CCFF66"/>
          </a:solidFill>
          <a:ln>
            <a:noFill/>
          </a:ln>
        </p:spPr>
        <p:txBody>
          <a:bodyPr lIns="92075" tIns="46038" rIns="92075" bIns="46038"/>
          <a:lstStyle/>
          <a:p>
            <a:pPr algn="ctr">
              <a:spcBef>
                <a:spcPct val="20000"/>
              </a:spcBef>
              <a:buClr>
                <a:schemeClr val="tx2"/>
              </a:buClr>
              <a:defRPr/>
            </a:pPr>
            <a:r>
              <a:rPr lang="es-ES_tradnl" sz="4000" b="1" i="1" dirty="0">
                <a:solidFill>
                  <a:srgbClr val="FF0000"/>
                </a:solidFill>
                <a:latin typeface="Times New Roman" pitchFamily="18" charset="0"/>
              </a:rPr>
              <a:t>Tipos de Muestreo</a:t>
            </a:r>
          </a:p>
          <a:p>
            <a:pPr algn="ctr">
              <a:spcBef>
                <a:spcPct val="20000"/>
              </a:spcBef>
              <a:buClr>
                <a:schemeClr val="tx2"/>
              </a:buClr>
              <a:defRPr/>
            </a:pPr>
            <a:endParaRPr lang="es-ES_tradnl" sz="4000" b="1" i="1" dirty="0">
              <a:solidFill>
                <a:srgbClr val="FF0000"/>
              </a:solidFill>
              <a:latin typeface="Times New Roman" pitchFamily="18" charset="0"/>
            </a:endParaRPr>
          </a:p>
          <a:p>
            <a:pPr marL="342900" indent="-342900">
              <a:spcBef>
                <a:spcPct val="20000"/>
              </a:spcBef>
              <a:buClr>
                <a:schemeClr val="tx2"/>
              </a:buClr>
              <a:buFontTx/>
              <a:buChar char="•"/>
              <a:defRPr/>
            </a:pPr>
            <a:endParaRPr lang="es-ES_tradnl" sz="3200" b="1" i="1" dirty="0">
              <a:solidFill>
                <a:srgbClr val="FF0066"/>
              </a:solidFill>
              <a:latin typeface="Times New Roman" pitchFamily="18" charset="0"/>
            </a:endParaRPr>
          </a:p>
        </p:txBody>
      </p:sp>
      <p:sp>
        <p:nvSpPr>
          <p:cNvPr id="5" name="Rectangle 3"/>
          <p:cNvSpPr>
            <a:spLocks noChangeArrowheads="1"/>
          </p:cNvSpPr>
          <p:nvPr/>
        </p:nvSpPr>
        <p:spPr bwMode="auto">
          <a:xfrm>
            <a:off x="179388" y="1989138"/>
            <a:ext cx="3311525" cy="792162"/>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Muestreo Aleatorio </a:t>
            </a:r>
          </a:p>
          <a:p>
            <a:pPr algn="ctr" eaLnBrk="1" hangingPunct="1">
              <a:spcBef>
                <a:spcPct val="0"/>
              </a:spcBef>
              <a:buClrTx/>
              <a:buSzTx/>
              <a:buFontTx/>
              <a:buNone/>
            </a:pPr>
            <a:r>
              <a:rPr lang="es-ES" altLang="es-ES" sz="2400" b="1">
                <a:solidFill>
                  <a:srgbClr val="0000FF"/>
                </a:solidFill>
                <a:latin typeface="Arial" panose="020B0604020202020204" pitchFamily="34" charset="0"/>
              </a:rPr>
              <a:t>Simple (MAS)</a:t>
            </a:r>
          </a:p>
        </p:txBody>
      </p:sp>
      <p:sp>
        <p:nvSpPr>
          <p:cNvPr id="6" name="Rectangle 6"/>
          <p:cNvSpPr>
            <a:spLocks noChangeArrowheads="1"/>
          </p:cNvSpPr>
          <p:nvPr/>
        </p:nvSpPr>
        <p:spPr bwMode="auto">
          <a:xfrm>
            <a:off x="179388" y="3286125"/>
            <a:ext cx="3311525" cy="792163"/>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Muestreo Aleatorio</a:t>
            </a:r>
          </a:p>
          <a:p>
            <a:pPr algn="ctr" eaLnBrk="1" hangingPunct="1">
              <a:spcBef>
                <a:spcPct val="0"/>
              </a:spcBef>
              <a:buClrTx/>
              <a:buSzTx/>
              <a:buFontTx/>
              <a:buNone/>
            </a:pPr>
            <a:r>
              <a:rPr lang="es-ES" altLang="es-ES" sz="2400" b="1">
                <a:solidFill>
                  <a:srgbClr val="0000FF"/>
                </a:solidFill>
                <a:latin typeface="Arial" panose="020B0604020202020204" pitchFamily="34" charset="0"/>
              </a:rPr>
              <a:t>Estratificado (MAE)</a:t>
            </a:r>
          </a:p>
        </p:txBody>
      </p:sp>
      <p:sp>
        <p:nvSpPr>
          <p:cNvPr id="7" name="Rectangle 7"/>
          <p:cNvSpPr>
            <a:spLocks noChangeArrowheads="1"/>
          </p:cNvSpPr>
          <p:nvPr/>
        </p:nvSpPr>
        <p:spPr bwMode="auto">
          <a:xfrm>
            <a:off x="179388" y="4581525"/>
            <a:ext cx="3311525" cy="792163"/>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Muestreo Sistemático</a:t>
            </a:r>
          </a:p>
        </p:txBody>
      </p:sp>
      <p:sp>
        <p:nvSpPr>
          <p:cNvPr id="8" name="Rectangle 8"/>
          <p:cNvSpPr>
            <a:spLocks noChangeArrowheads="1"/>
          </p:cNvSpPr>
          <p:nvPr/>
        </p:nvSpPr>
        <p:spPr bwMode="auto">
          <a:xfrm>
            <a:off x="179388" y="5876925"/>
            <a:ext cx="3311525" cy="792163"/>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Muestreo por </a:t>
            </a:r>
          </a:p>
          <a:p>
            <a:pPr algn="ctr" eaLnBrk="1" hangingPunct="1">
              <a:spcBef>
                <a:spcPct val="0"/>
              </a:spcBef>
              <a:buClrTx/>
              <a:buSzTx/>
              <a:buFontTx/>
              <a:buNone/>
            </a:pPr>
            <a:r>
              <a:rPr lang="es-ES" altLang="es-ES" sz="2400" b="1">
                <a:solidFill>
                  <a:srgbClr val="0000FF"/>
                </a:solidFill>
                <a:latin typeface="Arial" panose="020B0604020202020204" pitchFamily="34" charset="0"/>
              </a:rPr>
              <a:t>Conglomerados</a:t>
            </a:r>
          </a:p>
        </p:txBody>
      </p:sp>
      <p:sp>
        <p:nvSpPr>
          <p:cNvPr id="9" name="13 Flecha abajo"/>
          <p:cNvSpPr/>
          <p:nvPr/>
        </p:nvSpPr>
        <p:spPr>
          <a:xfrm>
            <a:off x="1474788" y="2782888"/>
            <a:ext cx="504825" cy="503237"/>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0" name="14 Flecha abajo"/>
          <p:cNvSpPr/>
          <p:nvPr/>
        </p:nvSpPr>
        <p:spPr>
          <a:xfrm>
            <a:off x="1474788" y="4089400"/>
            <a:ext cx="504825" cy="4921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1" name="15 Flecha abajo"/>
          <p:cNvSpPr/>
          <p:nvPr/>
        </p:nvSpPr>
        <p:spPr>
          <a:xfrm>
            <a:off x="1457325" y="5372100"/>
            <a:ext cx="503238" cy="5048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2" name="Oval 12"/>
          <p:cNvSpPr>
            <a:spLocks noChangeArrowheads="1"/>
          </p:cNvSpPr>
          <p:nvPr/>
        </p:nvSpPr>
        <p:spPr bwMode="auto">
          <a:xfrm>
            <a:off x="287338" y="1046163"/>
            <a:ext cx="2879725" cy="865187"/>
          </a:xfrm>
          <a:prstGeom prst="ellipse">
            <a:avLst/>
          </a:prstGeom>
          <a:blipFill dpi="0" rotWithShape="1">
            <a:blip r:embed="rId2"/>
            <a:srcRect/>
            <a:tile tx="0" ty="0" sx="100000" sy="100000" flip="none" algn="tl"/>
          </a:blipFill>
          <a:ln w="57150">
            <a:solidFill>
              <a:srgbClr val="99FF33"/>
            </a:solidFill>
            <a:round/>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chemeClr val="bg2"/>
                </a:solidFill>
                <a:latin typeface="Arial" panose="020B0604020202020204" pitchFamily="34" charset="0"/>
              </a:rPr>
              <a:t>PROBABILÍSTICO</a:t>
            </a:r>
          </a:p>
        </p:txBody>
      </p:sp>
      <p:sp>
        <p:nvSpPr>
          <p:cNvPr id="13" name="Rectangle 3"/>
          <p:cNvSpPr>
            <a:spLocks noChangeArrowheads="1"/>
          </p:cNvSpPr>
          <p:nvPr/>
        </p:nvSpPr>
        <p:spPr bwMode="auto">
          <a:xfrm>
            <a:off x="3708400" y="1989138"/>
            <a:ext cx="3384550" cy="647700"/>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000" b="1">
                <a:solidFill>
                  <a:srgbClr val="0000FF"/>
                </a:solidFill>
                <a:latin typeface="Arial" panose="020B0604020202020204" pitchFamily="34" charset="0"/>
              </a:rPr>
              <a:t>Conveniencia o </a:t>
            </a:r>
          </a:p>
          <a:p>
            <a:pPr algn="ctr" eaLnBrk="1" hangingPunct="1">
              <a:spcBef>
                <a:spcPct val="0"/>
              </a:spcBef>
              <a:buClrTx/>
              <a:buSzTx/>
              <a:buFontTx/>
              <a:buNone/>
            </a:pPr>
            <a:r>
              <a:rPr lang="es-ES" altLang="es-ES" sz="2000" b="1">
                <a:solidFill>
                  <a:srgbClr val="0000FF"/>
                </a:solidFill>
                <a:latin typeface="Arial" panose="020B0604020202020204" pitchFamily="34" charset="0"/>
              </a:rPr>
              <a:t>intencional</a:t>
            </a:r>
          </a:p>
        </p:txBody>
      </p:sp>
      <p:sp>
        <p:nvSpPr>
          <p:cNvPr id="14" name="Rectangle 6"/>
          <p:cNvSpPr>
            <a:spLocks noChangeArrowheads="1"/>
          </p:cNvSpPr>
          <p:nvPr/>
        </p:nvSpPr>
        <p:spPr bwMode="auto">
          <a:xfrm>
            <a:off x="3708400" y="2997200"/>
            <a:ext cx="3384550" cy="576263"/>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000" b="1">
                <a:solidFill>
                  <a:srgbClr val="0000FF"/>
                </a:solidFill>
                <a:latin typeface="Arial" panose="020B0604020202020204" pitchFamily="34" charset="0"/>
              </a:rPr>
              <a:t>Juicio u opinión</a:t>
            </a:r>
          </a:p>
        </p:txBody>
      </p:sp>
      <p:sp>
        <p:nvSpPr>
          <p:cNvPr id="15" name="Rectangle 7"/>
          <p:cNvSpPr>
            <a:spLocks noChangeArrowheads="1"/>
          </p:cNvSpPr>
          <p:nvPr/>
        </p:nvSpPr>
        <p:spPr bwMode="auto">
          <a:xfrm>
            <a:off x="3708400" y="4005263"/>
            <a:ext cx="3384550" cy="576262"/>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Cuotas o accidental</a:t>
            </a:r>
          </a:p>
        </p:txBody>
      </p:sp>
      <p:sp>
        <p:nvSpPr>
          <p:cNvPr id="16" name="Rectangle 8"/>
          <p:cNvSpPr>
            <a:spLocks noChangeArrowheads="1"/>
          </p:cNvSpPr>
          <p:nvPr/>
        </p:nvSpPr>
        <p:spPr bwMode="auto">
          <a:xfrm>
            <a:off x="3708400" y="5013325"/>
            <a:ext cx="3384550" cy="539750"/>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Bola de nieve</a:t>
            </a:r>
          </a:p>
        </p:txBody>
      </p:sp>
      <p:sp>
        <p:nvSpPr>
          <p:cNvPr id="17" name="23 Flecha abajo"/>
          <p:cNvSpPr/>
          <p:nvPr/>
        </p:nvSpPr>
        <p:spPr>
          <a:xfrm>
            <a:off x="4932363" y="2636838"/>
            <a:ext cx="504825" cy="398462"/>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8" name="24 Flecha abajo"/>
          <p:cNvSpPr/>
          <p:nvPr/>
        </p:nvSpPr>
        <p:spPr>
          <a:xfrm>
            <a:off x="4932363" y="3573463"/>
            <a:ext cx="504825" cy="431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9" name="25 Flecha abajo"/>
          <p:cNvSpPr/>
          <p:nvPr/>
        </p:nvSpPr>
        <p:spPr>
          <a:xfrm>
            <a:off x="5003800" y="5588000"/>
            <a:ext cx="503238" cy="28892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20" name="Oval 12"/>
          <p:cNvSpPr>
            <a:spLocks noChangeArrowheads="1"/>
          </p:cNvSpPr>
          <p:nvPr/>
        </p:nvSpPr>
        <p:spPr bwMode="auto">
          <a:xfrm>
            <a:off x="3563938" y="1046163"/>
            <a:ext cx="3529012" cy="865187"/>
          </a:xfrm>
          <a:prstGeom prst="ellipse">
            <a:avLst/>
          </a:prstGeom>
          <a:blipFill dpi="0" rotWithShape="1">
            <a:blip r:embed="rId2"/>
            <a:srcRect/>
            <a:tile tx="0" ty="0" sx="100000" sy="100000" flip="none" algn="tl"/>
          </a:blipFill>
          <a:ln w="57150">
            <a:solidFill>
              <a:srgbClr val="99FF33"/>
            </a:solidFill>
            <a:round/>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chemeClr val="bg2"/>
                </a:solidFill>
                <a:latin typeface="Arial" panose="020B0604020202020204" pitchFamily="34" charset="0"/>
              </a:rPr>
              <a:t>NO</a:t>
            </a:r>
          </a:p>
          <a:p>
            <a:pPr algn="ctr" eaLnBrk="1" hangingPunct="1">
              <a:spcBef>
                <a:spcPct val="0"/>
              </a:spcBef>
              <a:buClrTx/>
              <a:buSzTx/>
              <a:buFontTx/>
              <a:buNone/>
            </a:pPr>
            <a:r>
              <a:rPr lang="es-ES" altLang="es-ES" sz="2400" b="1">
                <a:solidFill>
                  <a:schemeClr val="bg2"/>
                </a:solidFill>
                <a:latin typeface="Arial" panose="020B0604020202020204" pitchFamily="34" charset="0"/>
              </a:rPr>
              <a:t>PROBABILÍSTICO</a:t>
            </a:r>
          </a:p>
        </p:txBody>
      </p:sp>
      <p:sp>
        <p:nvSpPr>
          <p:cNvPr id="21" name="Rectangle 8"/>
          <p:cNvSpPr>
            <a:spLocks noChangeArrowheads="1"/>
          </p:cNvSpPr>
          <p:nvPr/>
        </p:nvSpPr>
        <p:spPr bwMode="auto">
          <a:xfrm>
            <a:off x="3708400" y="5876925"/>
            <a:ext cx="3384550" cy="647700"/>
          </a:xfrm>
          <a:prstGeom prst="rect">
            <a:avLst/>
          </a:prstGeom>
          <a:solidFill>
            <a:srgbClr val="CCFF66"/>
          </a:solidFill>
          <a:ln w="57150">
            <a:solidFill>
              <a:srgbClr val="FF00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ES" altLang="es-ES" sz="2400" b="1">
                <a:solidFill>
                  <a:srgbClr val="0000FF"/>
                </a:solidFill>
                <a:latin typeface="Arial" panose="020B0604020202020204" pitchFamily="34" charset="0"/>
              </a:rPr>
              <a:t>Haphazard</a:t>
            </a:r>
          </a:p>
        </p:txBody>
      </p:sp>
      <p:sp>
        <p:nvSpPr>
          <p:cNvPr id="22" name="21 Flecha abajo"/>
          <p:cNvSpPr/>
          <p:nvPr/>
        </p:nvSpPr>
        <p:spPr>
          <a:xfrm>
            <a:off x="4932363" y="4581525"/>
            <a:ext cx="504825" cy="4318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23" name="22 Llamada ovalada"/>
          <p:cNvSpPr/>
          <p:nvPr/>
        </p:nvSpPr>
        <p:spPr>
          <a:xfrm>
            <a:off x="7092950" y="1660525"/>
            <a:ext cx="1943100" cy="1304925"/>
          </a:xfrm>
          <a:prstGeom prst="wedgeEllipseCallout">
            <a:avLst>
              <a:gd name="adj1" fmla="val -82651"/>
              <a:gd name="adj2" fmla="val -1179"/>
            </a:avLst>
          </a:prstGeom>
          <a:solidFill>
            <a:schemeClr val="accent5">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b="1" i="1" dirty="0">
                <a:solidFill>
                  <a:srgbClr val="FF0000"/>
                </a:solidFill>
                <a:latin typeface="Times New Roman" pitchFamily="18" charset="0"/>
              </a:rPr>
              <a:t>Unidades de muestreo apropiados</a:t>
            </a:r>
            <a:endParaRPr lang="es-ES" sz="2000" dirty="0"/>
          </a:p>
        </p:txBody>
      </p:sp>
      <p:sp>
        <p:nvSpPr>
          <p:cNvPr id="24" name="26 Llamada ovalada"/>
          <p:cNvSpPr/>
          <p:nvPr/>
        </p:nvSpPr>
        <p:spPr>
          <a:xfrm>
            <a:off x="7164388" y="3032125"/>
            <a:ext cx="1979612" cy="757238"/>
          </a:xfrm>
          <a:prstGeom prst="wedgeEllipseCallout">
            <a:avLst>
              <a:gd name="adj1" fmla="val -82651"/>
              <a:gd name="adj2" fmla="val -1179"/>
            </a:avLst>
          </a:prstGeom>
          <a:solidFill>
            <a:schemeClr val="accent5">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b="1" i="1" dirty="0">
                <a:solidFill>
                  <a:srgbClr val="FF0000"/>
                </a:solidFill>
                <a:latin typeface="Times New Roman" pitchFamily="18" charset="0"/>
              </a:rPr>
              <a:t>Juicio del Investigador</a:t>
            </a:r>
            <a:endParaRPr lang="es-ES" sz="2000" dirty="0"/>
          </a:p>
        </p:txBody>
      </p:sp>
      <p:sp>
        <p:nvSpPr>
          <p:cNvPr id="25" name="27 Llamada ovalada"/>
          <p:cNvSpPr/>
          <p:nvPr/>
        </p:nvSpPr>
        <p:spPr>
          <a:xfrm>
            <a:off x="7316788" y="3933825"/>
            <a:ext cx="1719262" cy="757238"/>
          </a:xfrm>
          <a:prstGeom prst="wedgeEllipseCallout">
            <a:avLst>
              <a:gd name="adj1" fmla="val -72309"/>
              <a:gd name="adj2" fmla="val -2980"/>
            </a:avLst>
          </a:prstGeom>
          <a:solidFill>
            <a:schemeClr val="accent5">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b="1" i="1" dirty="0">
                <a:solidFill>
                  <a:srgbClr val="FF0000"/>
                </a:solidFill>
                <a:latin typeface="Times New Roman" pitchFamily="18" charset="0"/>
              </a:rPr>
              <a:t>Nº mínimo de c/grupo</a:t>
            </a:r>
            <a:endParaRPr lang="es-ES" sz="2000" dirty="0"/>
          </a:p>
        </p:txBody>
      </p:sp>
      <p:sp>
        <p:nvSpPr>
          <p:cNvPr id="26" name="28 Llamada ovalada"/>
          <p:cNvSpPr/>
          <p:nvPr/>
        </p:nvSpPr>
        <p:spPr>
          <a:xfrm>
            <a:off x="7092950" y="4797425"/>
            <a:ext cx="1978025" cy="901700"/>
          </a:xfrm>
          <a:prstGeom prst="wedgeEllipseCallout">
            <a:avLst>
              <a:gd name="adj1" fmla="val -82651"/>
              <a:gd name="adj2" fmla="val -1179"/>
            </a:avLst>
          </a:prstGeom>
          <a:solidFill>
            <a:schemeClr val="accent5">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b="1" i="1" dirty="0">
                <a:solidFill>
                  <a:srgbClr val="FF0000"/>
                </a:solidFill>
                <a:latin typeface="Times New Roman" pitchFamily="18" charset="0"/>
              </a:rPr>
              <a:t>Identificar a uno o más sujetos</a:t>
            </a:r>
            <a:endParaRPr lang="es-ES" sz="2000" dirty="0"/>
          </a:p>
        </p:txBody>
      </p:sp>
      <p:sp>
        <p:nvSpPr>
          <p:cNvPr id="27" name="29 Llamada ovalada"/>
          <p:cNvSpPr/>
          <p:nvPr/>
        </p:nvSpPr>
        <p:spPr>
          <a:xfrm>
            <a:off x="7092950" y="5767388"/>
            <a:ext cx="1978025" cy="901700"/>
          </a:xfrm>
          <a:prstGeom prst="wedgeEllipseCallout">
            <a:avLst>
              <a:gd name="adj1" fmla="val -82651"/>
              <a:gd name="adj2" fmla="val -1179"/>
            </a:avLst>
          </a:prstGeom>
          <a:solidFill>
            <a:schemeClr val="accent5">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b="1" i="1" dirty="0">
                <a:solidFill>
                  <a:srgbClr val="FF0000"/>
                </a:solidFill>
                <a:latin typeface="Times New Roman" pitchFamily="18" charset="0"/>
              </a:rPr>
              <a:t>Identificar a los pacientes sanos</a:t>
            </a:r>
            <a:endParaRPr lang="es-ES" sz="2000" dirty="0"/>
          </a:p>
        </p:txBody>
      </p:sp>
    </p:spTree>
    <p:extLst>
      <p:ext uri="{BB962C8B-B14F-4D97-AF65-F5344CB8AC3E}">
        <p14:creationId xmlns:p14="http://schemas.microsoft.com/office/powerpoint/2010/main" val="54128123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341438"/>
            <a:ext cx="8280400" cy="5256212"/>
          </a:xfrm>
          <a:prstGeom prst="rect">
            <a:avLst/>
          </a:prstGeom>
          <a:solidFill>
            <a:srgbClr val="99FF33"/>
          </a:solidFill>
          <a:ln w="57150">
            <a:solidFill>
              <a:srgbClr val="99FF33"/>
            </a:solidFill>
            <a:miter lim="800000"/>
            <a:headEnd/>
            <a:tailEnd/>
          </a:ln>
        </p:spPr>
      </p:pic>
      <p:sp>
        <p:nvSpPr>
          <p:cNvPr id="3" name="Rectangle 4"/>
          <p:cNvSpPr>
            <a:spLocks noChangeArrowheads="1"/>
          </p:cNvSpPr>
          <p:nvPr/>
        </p:nvSpPr>
        <p:spPr bwMode="auto">
          <a:xfrm>
            <a:off x="827088" y="219075"/>
            <a:ext cx="7772400" cy="7620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s-ES_tradnl" altLang="es-ES" sz="4800" b="1" i="1">
                <a:solidFill>
                  <a:srgbClr val="FF0000"/>
                </a:solidFill>
                <a:latin typeface="Times New Roman" panose="02020603050405020304" pitchFamily="18" charset="0"/>
              </a:rPr>
              <a:t>Calidad de los datos</a:t>
            </a:r>
            <a:endParaRPr lang="es-ES_tradnl" altLang="es-ES" sz="5400" b="1" i="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342222528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323528" y="44624"/>
            <a:ext cx="8652286" cy="653732"/>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s-ES_tradnl" altLang="es-ES" sz="4000" b="1" i="1">
                <a:solidFill>
                  <a:srgbClr val="FF0000"/>
                </a:solidFill>
                <a:latin typeface="Times New Roman" panose="02020603050405020304" pitchFamily="18" charset="0"/>
              </a:rPr>
              <a:t>Calidad de los datos</a:t>
            </a:r>
            <a:endParaRPr lang="es-ES_tradnl" altLang="es-ES" sz="4400" b="1" i="1">
              <a:solidFill>
                <a:srgbClr val="FF0000"/>
              </a:solidFill>
              <a:latin typeface="Times New Roman" panose="02020603050405020304" pitchFamily="18" charset="0"/>
            </a:endParaRPr>
          </a:p>
        </p:txBody>
      </p:sp>
      <p:pic>
        <p:nvPicPr>
          <p:cNvPr id="4" name="Imagen 3">
            <a:extLst>
              <a:ext uri="{FF2B5EF4-FFF2-40B4-BE49-F238E27FC236}">
                <a16:creationId xmlns:a16="http://schemas.microsoft.com/office/drawing/2014/main" id="{94D01F64-2CB1-95A8-DFFD-6D397558F8CF}"/>
              </a:ext>
            </a:extLst>
          </p:cNvPr>
          <p:cNvPicPr>
            <a:picLocks noChangeAspect="1"/>
          </p:cNvPicPr>
          <p:nvPr/>
        </p:nvPicPr>
        <p:blipFill>
          <a:blip r:embed="rId2"/>
          <a:stretch>
            <a:fillRect/>
          </a:stretch>
        </p:blipFill>
        <p:spPr>
          <a:xfrm>
            <a:off x="323528" y="836712"/>
            <a:ext cx="8652286" cy="5894822"/>
          </a:xfrm>
          <a:prstGeom prst="rect">
            <a:avLst/>
          </a:prstGeom>
        </p:spPr>
      </p:pic>
    </p:spTree>
    <p:extLst>
      <p:ext uri="{BB962C8B-B14F-4D97-AF65-F5344CB8AC3E}">
        <p14:creationId xmlns:p14="http://schemas.microsoft.com/office/powerpoint/2010/main" val="69510065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12"/>
          <p:cNvSpPr>
            <a:spLocks noChangeArrowheads="1"/>
          </p:cNvSpPr>
          <p:nvPr/>
        </p:nvSpPr>
        <p:spPr bwMode="auto">
          <a:xfrm>
            <a:off x="34925" y="484188"/>
            <a:ext cx="9072563" cy="568325"/>
          </a:xfrm>
          <a:prstGeom prst="rect">
            <a:avLst/>
          </a:prstGeom>
          <a:solidFill>
            <a:srgbClr val="CCFF66"/>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nchor="b"/>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s-ES_tradnl" altLang="es-ES" b="1" i="1">
                <a:solidFill>
                  <a:srgbClr val="FF0000"/>
                </a:solidFill>
                <a:latin typeface="Times New Roman" panose="02020603050405020304" pitchFamily="18" charset="0"/>
              </a:rPr>
              <a:t>DISTRIBUCIÓN NORMAL ESTANDARIZADA (Z)</a:t>
            </a:r>
          </a:p>
        </p:txBody>
      </p:sp>
      <p:sp>
        <p:nvSpPr>
          <p:cNvPr id="3" name="Rectangle 17"/>
          <p:cNvSpPr>
            <a:spLocks noChangeArrowheads="1"/>
          </p:cNvSpPr>
          <p:nvPr/>
        </p:nvSpPr>
        <p:spPr bwMode="auto">
          <a:xfrm>
            <a:off x="266700" y="1506538"/>
            <a:ext cx="8610600" cy="1274762"/>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
                <a:srgbClr val="FF00FF"/>
              </a:buClr>
              <a:buSzPct val="80000"/>
              <a:buFont typeface="Wingdings" panose="05000000000000000000" pitchFamily="2" charset="2"/>
              <a:buNone/>
            </a:pPr>
            <a:r>
              <a:rPr lang="es-ES_tradnl" altLang="es-ES" b="1">
                <a:solidFill>
                  <a:srgbClr val="0000FF"/>
                </a:solidFill>
                <a:latin typeface="Times New Roman" panose="02020603050405020304" pitchFamily="18" charset="0"/>
              </a:rPr>
              <a:t>Sea X una variable aleatoria que se distribuye normalmente con media 0 y 1. Entonces mediante la transformación lineal, se tiene:</a:t>
            </a:r>
          </a:p>
        </p:txBody>
      </p:sp>
      <p:pic>
        <p:nvPicPr>
          <p:cNvPr id="4" name="Picture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997200"/>
            <a:ext cx="1528763" cy="936625"/>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Rectangle 19"/>
          <p:cNvSpPr>
            <a:spLocks noChangeArrowheads="1"/>
          </p:cNvSpPr>
          <p:nvPr/>
        </p:nvSpPr>
        <p:spPr bwMode="auto">
          <a:xfrm>
            <a:off x="1835150" y="3052763"/>
            <a:ext cx="7042150" cy="881062"/>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
                <a:srgbClr val="FF00FF"/>
              </a:buClr>
              <a:buSzPct val="80000"/>
              <a:buFont typeface="Wingdings" panose="05000000000000000000" pitchFamily="2" charset="2"/>
              <a:buNone/>
            </a:pPr>
            <a:r>
              <a:rPr lang="es-ES_tradnl" altLang="es-ES" b="1">
                <a:solidFill>
                  <a:srgbClr val="0000FF"/>
                </a:solidFill>
                <a:latin typeface="Times New Roman" panose="02020603050405020304" pitchFamily="18" charset="0"/>
              </a:rPr>
              <a:t>esto es la estandarización de la variable «x», donde el recorrido es: </a:t>
            </a:r>
            <a:r>
              <a:rPr lang="es-ES_tradnl" altLang="es-ES" b="1">
                <a:solidFill>
                  <a:srgbClr val="0000FF"/>
                </a:solidFill>
                <a:latin typeface="Times New Roman" panose="02020603050405020304" pitchFamily="18" charset="0"/>
                <a:sym typeface="Symbol" panose="05050102010706020507" pitchFamily="18" charset="2"/>
              </a:rPr>
              <a:t>(-&lt; z &lt;+). </a:t>
            </a:r>
          </a:p>
        </p:txBody>
      </p:sp>
      <p:pic>
        <p:nvPicPr>
          <p:cNvPr id="6" name="Picture 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38" y="4410075"/>
            <a:ext cx="8805862" cy="1539875"/>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33824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8"/>
          <p:cNvSpPr>
            <a:spLocks noGrp="1" noChangeArrowheads="1"/>
          </p:cNvSpPr>
          <p:nvPr>
            <p:ph type="ftr" sz="quarter" idx="11"/>
          </p:nvPr>
        </p:nvSpPr>
        <p:spPr>
          <a:xfrm>
            <a:off x="3124200" y="6245225"/>
            <a:ext cx="2895600" cy="476250"/>
          </a:xfrm>
        </p:spPr>
        <p:txBody>
          <a:bodyPr/>
          <a:lstStyle/>
          <a:p>
            <a:pPr>
              <a:defRPr/>
            </a:pPr>
            <a:r>
              <a:rPr lang="es-MX"/>
              <a:t>V. Ibañez y J. Paredes</a:t>
            </a:r>
          </a:p>
        </p:txBody>
      </p:sp>
      <p:sp>
        <p:nvSpPr>
          <p:cNvPr id="3" name="Rectangle 9"/>
          <p:cNvSpPr>
            <a:spLocks noGrp="1" noChangeArrowheads="1"/>
          </p:cNvSpPr>
          <p:nvPr>
            <p:ph type="sldNum" sz="quarter" idx="12"/>
          </p:nvPr>
        </p:nvSpPr>
        <p:spPr>
          <a:xfrm>
            <a:off x="6553200" y="6245225"/>
            <a:ext cx="2133600" cy="476250"/>
          </a:xfrm>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3809B3DF-A844-4CC7-A66F-E854EE4F93DC}" type="slidenum">
              <a:rPr lang="es-MX" altLang="es-PE" smtClean="0">
                <a:latin typeface="Arial" panose="020B0604020202020204" pitchFamily="34" charset="0"/>
              </a:rPr>
              <a:pPr eaLnBrk="1" hangingPunct="1">
                <a:defRPr/>
              </a:pPr>
              <a:t>15</a:t>
            </a:fld>
            <a:endParaRPr lang="es-MX" altLang="es-PE">
              <a:latin typeface="Arial" panose="020B0604020202020204" pitchFamily="34" charset="0"/>
            </a:endParaRPr>
          </a:p>
        </p:txBody>
      </p:sp>
      <p:sp>
        <p:nvSpPr>
          <p:cNvPr id="4" name="Rectangle 8"/>
          <p:cNvSpPr txBox="1">
            <a:spLocks noChangeArrowheads="1"/>
          </p:cNvSpPr>
          <p:nvPr/>
        </p:nvSpPr>
        <p:spPr bwMode="auto">
          <a:xfrm>
            <a:off x="3124200" y="6245225"/>
            <a:ext cx="2895600" cy="476250"/>
          </a:xfrm>
          <a:prstGeom prst="rect">
            <a:avLst/>
          </a:prstGeom>
          <a:noFill/>
          <a:ln w="9525">
            <a:noFill/>
            <a:miter lim="800000"/>
            <a:headEnd/>
            <a:tailEnd/>
          </a:ln>
          <a:effectLst/>
        </p:spPr>
        <p:txBody>
          <a:bodyPr anchor="b"/>
          <a:lstStyle>
            <a:defPPr>
              <a:defRPr lang="en-US"/>
            </a:defPPr>
            <a:lvl1pPr algn="ctr" rtl="0" fontAlgn="base">
              <a:spcBef>
                <a:spcPct val="0"/>
              </a:spcBef>
              <a:spcAft>
                <a:spcPct val="0"/>
              </a:spcAft>
              <a:defRPr sz="14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ern="1200">
                <a:solidFill>
                  <a:schemeClr val="tx1"/>
                </a:solidFill>
                <a:latin typeface="Arial Narrow" pitchFamily="34" charset="0"/>
                <a:ea typeface="+mn-ea"/>
                <a:cs typeface="+mn-cs"/>
              </a:defRPr>
            </a:lvl2pPr>
            <a:lvl3pPr marL="914400" algn="l" rtl="0" fontAlgn="base">
              <a:spcBef>
                <a:spcPct val="0"/>
              </a:spcBef>
              <a:spcAft>
                <a:spcPct val="0"/>
              </a:spcAft>
              <a:defRPr kern="1200">
                <a:solidFill>
                  <a:schemeClr val="tx1"/>
                </a:solidFill>
                <a:latin typeface="Arial Narrow" pitchFamily="34" charset="0"/>
                <a:ea typeface="+mn-ea"/>
                <a:cs typeface="+mn-cs"/>
              </a:defRPr>
            </a:lvl3pPr>
            <a:lvl4pPr marL="1371600" algn="l" rtl="0" fontAlgn="base">
              <a:spcBef>
                <a:spcPct val="0"/>
              </a:spcBef>
              <a:spcAft>
                <a:spcPct val="0"/>
              </a:spcAft>
              <a:defRPr kern="1200">
                <a:solidFill>
                  <a:schemeClr val="tx1"/>
                </a:solidFill>
                <a:latin typeface="Arial Narrow" pitchFamily="34" charset="0"/>
                <a:ea typeface="+mn-ea"/>
                <a:cs typeface="+mn-cs"/>
              </a:defRPr>
            </a:lvl4pPr>
            <a:lvl5pPr marL="1828800" algn="l" rtl="0" fontAlgn="base">
              <a:spcBef>
                <a:spcPct val="0"/>
              </a:spcBef>
              <a:spcAft>
                <a:spcPct val="0"/>
              </a:spcAft>
              <a:defRPr kern="1200">
                <a:solidFill>
                  <a:schemeClr val="tx1"/>
                </a:solidFill>
                <a:latin typeface="Arial Narrow" pitchFamily="34" charset="0"/>
                <a:ea typeface="+mn-ea"/>
                <a:cs typeface="+mn-cs"/>
              </a:defRPr>
            </a:lvl5pPr>
            <a:lvl6pPr marL="2286000" algn="l" defTabSz="914400" rtl="0" eaLnBrk="1" latinLnBrk="0" hangingPunct="1">
              <a:defRPr kern="1200">
                <a:solidFill>
                  <a:schemeClr val="tx1"/>
                </a:solidFill>
                <a:latin typeface="Arial Narrow" pitchFamily="34" charset="0"/>
                <a:ea typeface="+mn-ea"/>
                <a:cs typeface="+mn-cs"/>
              </a:defRPr>
            </a:lvl6pPr>
            <a:lvl7pPr marL="2743200" algn="l" defTabSz="914400" rtl="0" eaLnBrk="1" latinLnBrk="0" hangingPunct="1">
              <a:defRPr kern="1200">
                <a:solidFill>
                  <a:schemeClr val="tx1"/>
                </a:solidFill>
                <a:latin typeface="Arial Narrow" pitchFamily="34" charset="0"/>
                <a:ea typeface="+mn-ea"/>
                <a:cs typeface="+mn-cs"/>
              </a:defRPr>
            </a:lvl7pPr>
            <a:lvl8pPr marL="3200400" algn="l" defTabSz="914400" rtl="0" eaLnBrk="1" latinLnBrk="0" hangingPunct="1">
              <a:defRPr kern="1200">
                <a:solidFill>
                  <a:schemeClr val="tx1"/>
                </a:solidFill>
                <a:latin typeface="Arial Narrow" pitchFamily="34" charset="0"/>
                <a:ea typeface="+mn-ea"/>
                <a:cs typeface="+mn-cs"/>
              </a:defRPr>
            </a:lvl8pPr>
            <a:lvl9pPr marL="3657600" algn="l" defTabSz="914400" rtl="0" eaLnBrk="1" latinLnBrk="0" hangingPunct="1">
              <a:defRPr kern="1200">
                <a:solidFill>
                  <a:schemeClr val="tx1"/>
                </a:solidFill>
                <a:latin typeface="Arial Narrow" pitchFamily="34" charset="0"/>
                <a:ea typeface="+mn-ea"/>
                <a:cs typeface="+mn-cs"/>
              </a:defRPr>
            </a:lvl9pPr>
          </a:lstStyle>
          <a:p>
            <a:pPr eaLnBrk="1" hangingPunct="1">
              <a:defRPr/>
            </a:pPr>
            <a:r>
              <a:rPr lang="es-MX"/>
              <a:t>M.Sc. Vladimiro Ibañez Q.</a:t>
            </a:r>
          </a:p>
        </p:txBody>
      </p:sp>
      <p:sp>
        <p:nvSpPr>
          <p:cNvPr id="5" name="Rectangle 9"/>
          <p:cNvSpPr txBox="1">
            <a:spLocks noChangeArrowheads="1"/>
          </p:cNvSpPr>
          <p:nvPr/>
        </p:nvSpPr>
        <p:spPr bwMode="auto">
          <a:xfrm>
            <a:off x="6553200" y="6245225"/>
            <a:ext cx="2133600" cy="476250"/>
          </a:xfrm>
          <a:prstGeom prst="rect">
            <a:avLst/>
          </a:prstGeom>
          <a:noFill/>
          <a:ln w="9525">
            <a:noFill/>
            <a:miter lim="800000"/>
            <a:headEnd/>
            <a:tailEnd/>
          </a:ln>
          <a:effectLst/>
        </p:spPr>
        <p:txBody>
          <a:bodyPr anchor="b"/>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algn="r" eaLnBrk="1" hangingPunct="1">
              <a:defRPr/>
            </a:pPr>
            <a:fld id="{2C050524-EA7F-40AC-BC4B-C583245F9A17}" type="slidenum">
              <a:rPr lang="es-MX" altLang="es-PE" sz="1400" smtClean="0">
                <a:effectLst>
                  <a:outerShdw blurRad="38100" dist="38100" dir="2700000" algn="tl">
                    <a:srgbClr val="000000"/>
                  </a:outerShdw>
                </a:effectLst>
                <a:latin typeface="Arial" panose="020B0604020202020204" pitchFamily="34" charset="0"/>
              </a:rPr>
              <a:pPr algn="r" eaLnBrk="1" hangingPunct="1">
                <a:defRPr/>
              </a:pPr>
              <a:t>15</a:t>
            </a:fld>
            <a:endParaRPr lang="es-MX" altLang="es-PE" sz="1400">
              <a:effectLst>
                <a:outerShdw blurRad="38100" dist="38100" dir="2700000" algn="tl">
                  <a:srgbClr val="000000"/>
                </a:outerShdw>
              </a:effectLst>
              <a:latin typeface="Arial" panose="020B0604020202020204" pitchFamily="34" charset="0"/>
            </a:endParaRPr>
          </a:p>
        </p:txBody>
      </p:sp>
      <p:sp>
        <p:nvSpPr>
          <p:cNvPr id="6" name="Rectangle 11"/>
          <p:cNvSpPr>
            <a:spLocks noChangeArrowheads="1"/>
          </p:cNvSpPr>
          <p:nvPr/>
        </p:nvSpPr>
        <p:spPr bwMode="auto">
          <a:xfrm>
            <a:off x="228600" y="304800"/>
            <a:ext cx="8610600" cy="384175"/>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
                <a:srgbClr val="FF00FF"/>
              </a:buClr>
              <a:buSzPct val="80000"/>
              <a:buFont typeface="Wingdings" panose="05000000000000000000" pitchFamily="2" charset="2"/>
              <a:buNone/>
            </a:pPr>
            <a:r>
              <a:rPr lang="es-ES_tradnl" altLang="es-ES" sz="2400" b="1">
                <a:solidFill>
                  <a:srgbClr val="FF0000"/>
                </a:solidFill>
                <a:latin typeface="Times New Roman" panose="02020603050405020304" pitchFamily="18" charset="0"/>
              </a:rPr>
              <a:t>Resulta la Función de Densidad de la variable Estandarizada.</a:t>
            </a:r>
          </a:p>
        </p:txBody>
      </p:sp>
      <p:pic>
        <p:nvPicPr>
          <p:cNvPr id="7"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38200"/>
            <a:ext cx="6934200" cy="3200400"/>
          </a:xfrm>
          <a:prstGeom prst="rect">
            <a:avLst/>
          </a:prstGeom>
          <a:blipFill dpi="0" rotWithShape="1">
            <a:blip r:embed="rId3"/>
            <a:srcRect/>
            <a:tile tx="0" ty="0" sx="100000" sy="100000" flip="none" algn="tl"/>
          </a:blipFill>
          <a:ln w="28575">
            <a:solidFill>
              <a:srgbClr val="FF0000"/>
            </a:solidFill>
            <a:miter lim="800000"/>
            <a:headEnd/>
            <a:tailEnd/>
          </a:ln>
        </p:spPr>
      </p:pic>
      <p:sp>
        <p:nvSpPr>
          <p:cNvPr id="8" name="Rectangle 13"/>
          <p:cNvSpPr>
            <a:spLocks noChangeArrowheads="1"/>
          </p:cNvSpPr>
          <p:nvPr/>
        </p:nvSpPr>
        <p:spPr bwMode="auto">
          <a:xfrm>
            <a:off x="304800" y="4114800"/>
            <a:ext cx="3581400" cy="384175"/>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
                <a:srgbClr val="FF00FF"/>
              </a:buClr>
              <a:buSzPct val="80000"/>
              <a:buFont typeface="Wingdings" panose="05000000000000000000" pitchFamily="2" charset="2"/>
              <a:buNone/>
            </a:pPr>
            <a:r>
              <a:rPr lang="es-ES_tradnl" altLang="es-ES" sz="2400" b="1">
                <a:solidFill>
                  <a:srgbClr val="FF3300"/>
                </a:solidFill>
                <a:latin typeface="Times New Roman" panose="02020603050405020304" pitchFamily="18" charset="0"/>
              </a:rPr>
              <a:t>CARACTERÍSTICAS:</a:t>
            </a:r>
          </a:p>
        </p:txBody>
      </p:sp>
      <p:sp>
        <p:nvSpPr>
          <p:cNvPr id="9" name="Rectangle 14"/>
          <p:cNvSpPr>
            <a:spLocks noChangeArrowheads="1"/>
          </p:cNvSpPr>
          <p:nvPr/>
        </p:nvSpPr>
        <p:spPr bwMode="auto">
          <a:xfrm>
            <a:off x="304800" y="4572000"/>
            <a:ext cx="8610600" cy="336550"/>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
                <a:srgbClr val="FF00FF"/>
              </a:buClr>
              <a:buSzPct val="80000"/>
              <a:buFont typeface="Wingdings" panose="05000000000000000000" pitchFamily="2" charset="2"/>
              <a:buNone/>
            </a:pPr>
            <a:r>
              <a:rPr lang="es-ES_tradnl" altLang="es-ES" sz="2000" b="1">
                <a:solidFill>
                  <a:srgbClr val="0000FF"/>
                </a:solidFill>
                <a:latin typeface="Times New Roman" panose="02020603050405020304" pitchFamily="18" charset="0"/>
              </a:rPr>
              <a:t>1) </a:t>
            </a:r>
            <a:r>
              <a:rPr lang="es-ES_tradnl" altLang="es-ES" sz="2000" b="1" i="1">
                <a:solidFill>
                  <a:srgbClr val="0000FF"/>
                </a:solidFill>
                <a:latin typeface="Times New Roman" panose="02020603050405020304" pitchFamily="18" charset="0"/>
              </a:rPr>
              <a:t>Z</a:t>
            </a:r>
            <a:r>
              <a:rPr lang="es-ES_tradnl" altLang="es-ES" sz="2000" b="1">
                <a:solidFill>
                  <a:srgbClr val="0000FF"/>
                </a:solidFill>
                <a:latin typeface="Times New Roman" panose="02020603050405020304" pitchFamily="18" charset="0"/>
              </a:rPr>
              <a:t> se distribuye en forma Normal estándar (0,1),   E(</a:t>
            </a:r>
            <a:r>
              <a:rPr lang="es-ES_tradnl" altLang="es-ES" sz="2000" b="1" i="1">
                <a:solidFill>
                  <a:srgbClr val="0000FF"/>
                </a:solidFill>
                <a:latin typeface="Times New Roman" panose="02020603050405020304" pitchFamily="18" charset="0"/>
              </a:rPr>
              <a:t>Z</a:t>
            </a:r>
            <a:r>
              <a:rPr lang="es-ES_tradnl" altLang="es-ES" sz="2000" b="1">
                <a:solidFill>
                  <a:srgbClr val="0000FF"/>
                </a:solidFill>
                <a:latin typeface="Times New Roman" panose="02020603050405020304" pitchFamily="18" charset="0"/>
              </a:rPr>
              <a:t>) = 0,   V(</a:t>
            </a:r>
            <a:r>
              <a:rPr lang="es-ES_tradnl" altLang="es-ES" sz="2000" b="1" i="1">
                <a:solidFill>
                  <a:srgbClr val="0000FF"/>
                </a:solidFill>
                <a:latin typeface="Times New Roman" panose="02020603050405020304" pitchFamily="18" charset="0"/>
              </a:rPr>
              <a:t>Z</a:t>
            </a:r>
            <a:r>
              <a:rPr lang="es-ES_tradnl" altLang="es-ES" sz="2000" b="1">
                <a:solidFill>
                  <a:srgbClr val="0000FF"/>
                </a:solidFill>
                <a:latin typeface="Times New Roman" panose="02020603050405020304" pitchFamily="18" charset="0"/>
              </a:rPr>
              <a:t>) = 1.</a:t>
            </a:r>
          </a:p>
        </p:txBody>
      </p:sp>
      <p:sp>
        <p:nvSpPr>
          <p:cNvPr id="10" name="Rectangle 15"/>
          <p:cNvSpPr>
            <a:spLocks noChangeArrowheads="1"/>
          </p:cNvSpPr>
          <p:nvPr/>
        </p:nvSpPr>
        <p:spPr bwMode="auto">
          <a:xfrm>
            <a:off x="304800" y="5076825"/>
            <a:ext cx="8610600" cy="384175"/>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
                <a:srgbClr val="FF00FF"/>
              </a:buClr>
              <a:buSzPct val="80000"/>
              <a:buFont typeface="Wingdings" panose="05000000000000000000" pitchFamily="2" charset="2"/>
              <a:buNone/>
            </a:pPr>
            <a:r>
              <a:rPr lang="es-ES_tradnl" altLang="es-ES" sz="2400" b="1">
                <a:solidFill>
                  <a:srgbClr val="0000FF"/>
                </a:solidFill>
                <a:latin typeface="Times New Roman" panose="02020603050405020304" pitchFamily="18" charset="0"/>
                <a:sym typeface="Symbol" panose="05050102010706020507" pitchFamily="18" charset="2"/>
              </a:rPr>
              <a:t>2) Los puntos de inflexión están entre (±1).</a:t>
            </a:r>
          </a:p>
        </p:txBody>
      </p:sp>
      <p:sp>
        <p:nvSpPr>
          <p:cNvPr id="11" name="Rectangle 16"/>
          <p:cNvSpPr>
            <a:spLocks noChangeArrowheads="1"/>
          </p:cNvSpPr>
          <p:nvPr/>
        </p:nvSpPr>
        <p:spPr bwMode="auto">
          <a:xfrm>
            <a:off x="304800" y="5607050"/>
            <a:ext cx="8610600" cy="384175"/>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
                <a:srgbClr val="FF00FF"/>
              </a:buClr>
              <a:buSzPct val="80000"/>
              <a:buFont typeface="Wingdings" panose="05000000000000000000" pitchFamily="2" charset="2"/>
              <a:buNone/>
            </a:pPr>
            <a:r>
              <a:rPr lang="es-ES_tradnl" altLang="es-ES" sz="2400" b="1">
                <a:solidFill>
                  <a:srgbClr val="0000FF"/>
                </a:solidFill>
                <a:latin typeface="Times New Roman" panose="02020603050405020304" pitchFamily="18" charset="0"/>
                <a:sym typeface="Symbol" panose="05050102010706020507" pitchFamily="18" charset="2"/>
              </a:rPr>
              <a:t>3) La media, moda y la mediana coinciden y son iguales a cero.</a:t>
            </a:r>
          </a:p>
        </p:txBody>
      </p:sp>
      <p:sp>
        <p:nvSpPr>
          <p:cNvPr id="12" name="Rectangle 17"/>
          <p:cNvSpPr>
            <a:spLocks noChangeArrowheads="1"/>
          </p:cNvSpPr>
          <p:nvPr/>
        </p:nvSpPr>
        <p:spPr bwMode="auto">
          <a:xfrm>
            <a:off x="304800" y="6140450"/>
            <a:ext cx="8610600" cy="581025"/>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
                <a:srgbClr val="FF00FF"/>
              </a:buClr>
              <a:buSzPct val="80000"/>
              <a:buFont typeface="Wingdings" panose="05000000000000000000" pitchFamily="2" charset="2"/>
              <a:buNone/>
            </a:pPr>
            <a:r>
              <a:rPr lang="es-ES_tradnl" altLang="es-ES" sz="2000" b="1">
                <a:solidFill>
                  <a:srgbClr val="0000FF"/>
                </a:solidFill>
                <a:latin typeface="Times New Roman" panose="02020603050405020304" pitchFamily="18" charset="0"/>
                <a:sym typeface="Symbol" panose="05050102010706020507" pitchFamily="18" charset="2"/>
              </a:rPr>
              <a:t>4) La forma es acampanada, simétrica con respecto al eje Y; asintótica al eje Z y continua en todos los números reales (R).</a:t>
            </a:r>
          </a:p>
        </p:txBody>
      </p:sp>
    </p:spTree>
    <p:extLst>
      <p:ext uri="{BB962C8B-B14F-4D97-AF65-F5344CB8AC3E}">
        <p14:creationId xmlns:p14="http://schemas.microsoft.com/office/powerpoint/2010/main" val="297145365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8"/>
          <p:cNvSpPr>
            <a:spLocks noGrp="1" noChangeArrowheads="1"/>
          </p:cNvSpPr>
          <p:nvPr>
            <p:ph type="ftr" sz="quarter" idx="11"/>
          </p:nvPr>
        </p:nvSpPr>
        <p:spPr>
          <a:xfrm>
            <a:off x="3124200" y="6245225"/>
            <a:ext cx="2895600" cy="476250"/>
          </a:xfrm>
        </p:spPr>
        <p:txBody>
          <a:bodyPr/>
          <a:lstStyle/>
          <a:p>
            <a:pPr>
              <a:defRPr/>
            </a:pPr>
            <a:r>
              <a:rPr lang="es-MX"/>
              <a:t>V. Ibañez y J. Paredes</a:t>
            </a:r>
          </a:p>
        </p:txBody>
      </p:sp>
      <p:sp>
        <p:nvSpPr>
          <p:cNvPr id="3" name="Rectangle 9"/>
          <p:cNvSpPr>
            <a:spLocks noGrp="1" noChangeArrowheads="1"/>
          </p:cNvSpPr>
          <p:nvPr>
            <p:ph type="sldNum" sz="quarter" idx="12"/>
          </p:nvPr>
        </p:nvSpPr>
        <p:spPr>
          <a:xfrm>
            <a:off x="6553200" y="6245225"/>
            <a:ext cx="2133600" cy="476250"/>
          </a:xfrm>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34E5EC2A-8ADF-447E-A758-410B4BE2B02C}" type="slidenum">
              <a:rPr lang="es-MX" altLang="es-PE" smtClean="0">
                <a:latin typeface="Arial" panose="020B0604020202020204" pitchFamily="34" charset="0"/>
              </a:rPr>
              <a:pPr eaLnBrk="1" hangingPunct="1">
                <a:defRPr/>
              </a:pPr>
              <a:t>16</a:t>
            </a:fld>
            <a:endParaRPr lang="es-MX" altLang="es-PE">
              <a:latin typeface="Arial" panose="020B0604020202020204" pitchFamily="34" charset="0"/>
            </a:endParaRPr>
          </a:p>
        </p:txBody>
      </p:sp>
      <p:pic>
        <p:nvPicPr>
          <p:cNvPr id="4"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908050"/>
            <a:ext cx="8736013" cy="5741988"/>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Rectangle 12"/>
          <p:cNvSpPr>
            <a:spLocks noChangeArrowheads="1"/>
          </p:cNvSpPr>
          <p:nvPr/>
        </p:nvSpPr>
        <p:spPr bwMode="auto">
          <a:xfrm>
            <a:off x="107950" y="255588"/>
            <a:ext cx="8915400" cy="4365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lnSpc>
                <a:spcPct val="80000"/>
              </a:lnSpc>
              <a:buClr>
                <a:srgbClr val="FF00FF"/>
              </a:buClr>
              <a:buSzPct val="80000"/>
              <a:buFont typeface="Wingdings" panose="05000000000000000000" pitchFamily="2" charset="2"/>
              <a:buNone/>
            </a:pPr>
            <a:r>
              <a:rPr lang="es-ES_tradnl" altLang="es-ES" sz="2800" b="1">
                <a:solidFill>
                  <a:srgbClr val="FF0000"/>
                </a:solidFill>
                <a:latin typeface="Times New Roman" panose="02020603050405020304" pitchFamily="18" charset="0"/>
              </a:rPr>
              <a:t>ESTANDARIZACIÓN DE LA CURVA NORMAL</a:t>
            </a:r>
          </a:p>
        </p:txBody>
      </p:sp>
    </p:spTree>
    <p:extLst>
      <p:ext uri="{BB962C8B-B14F-4D97-AF65-F5344CB8AC3E}">
        <p14:creationId xmlns:p14="http://schemas.microsoft.com/office/powerpoint/2010/main" val="362406918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327025" y="685800"/>
            <a:ext cx="2492375" cy="501650"/>
          </a:xfrm>
          <a:prstGeom prst="rect">
            <a:avLst/>
          </a:prstGeom>
          <a:solidFill>
            <a:srgbClr val="99FF33"/>
          </a:solid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sz="2800" b="1">
                <a:solidFill>
                  <a:schemeClr val="bg2"/>
                </a:solidFill>
                <a:latin typeface="Times New Roman" panose="02020603050405020304" pitchFamily="18" charset="0"/>
              </a:rPr>
              <a:t>En resumen:</a:t>
            </a:r>
          </a:p>
        </p:txBody>
      </p:sp>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839200" cy="4357688"/>
          </a:xfrm>
          <a:prstGeom prst="rect">
            <a:avLst/>
          </a:prstGeom>
          <a:blipFill dpi="0" rotWithShape="1">
            <a:blip r:embed="rId3"/>
            <a:srcRect/>
            <a:tile tx="0" ty="0" sx="100000" sy="100000" flip="none" algn="tl"/>
          </a:blipFill>
          <a:ln w="57150">
            <a:solidFill>
              <a:srgbClr val="FF0000"/>
            </a:solidFill>
            <a:miter lim="800000"/>
            <a:headEnd/>
            <a:tailEnd/>
          </a:ln>
        </p:spPr>
      </p:pic>
    </p:spTree>
    <p:extLst>
      <p:ext uri="{BB962C8B-B14F-4D97-AF65-F5344CB8AC3E}">
        <p14:creationId xmlns:p14="http://schemas.microsoft.com/office/powerpoint/2010/main" val="139699804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17"/>
          <p:cNvSpPr>
            <a:spLocks noChangeArrowheads="1"/>
          </p:cNvSpPr>
          <p:nvPr/>
        </p:nvSpPr>
        <p:spPr bwMode="auto">
          <a:xfrm>
            <a:off x="5508625" y="1728788"/>
            <a:ext cx="3563938" cy="3232150"/>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lnSpc>
                <a:spcPct val="80000"/>
              </a:lnSpc>
              <a:buClr>
                <a:srgbClr val="FF00FF"/>
              </a:buClr>
              <a:buSzPct val="80000"/>
              <a:buFont typeface="Wingdings" panose="05000000000000000000" pitchFamily="2" charset="2"/>
              <a:buNone/>
            </a:pPr>
            <a:r>
              <a:rPr lang="es-ES_tradnl" altLang="es-ES" sz="2000" b="1">
                <a:solidFill>
                  <a:srgbClr val="0000FF"/>
                </a:solidFill>
                <a:latin typeface="Times New Roman" panose="02020603050405020304" pitchFamily="18" charset="0"/>
              </a:rPr>
              <a:t>Donde:</a:t>
            </a:r>
          </a:p>
          <a:p>
            <a:pPr algn="just" eaLnBrk="1" hangingPunct="1">
              <a:lnSpc>
                <a:spcPct val="80000"/>
              </a:lnSpc>
              <a:buClr>
                <a:srgbClr val="FF00FF"/>
              </a:buClr>
              <a:buSzPct val="80000"/>
              <a:buFont typeface="Wingdings" panose="05000000000000000000" pitchFamily="2" charset="2"/>
              <a:buNone/>
            </a:pPr>
            <a:r>
              <a:rPr lang="es-ES_tradnl" altLang="es-ES" sz="2000" b="1">
                <a:solidFill>
                  <a:srgbClr val="0000FF"/>
                </a:solidFill>
                <a:latin typeface="Times New Roman" panose="02020603050405020304" pitchFamily="18" charset="0"/>
              </a:rPr>
              <a:t>Z: Nivel de confianza elegido al 95% ó 99% (2</a:t>
            </a:r>
            <a:r>
              <a:rPr lang="el-GR" altLang="es-ES" sz="2000" b="1">
                <a:solidFill>
                  <a:srgbClr val="0000FF"/>
                </a:solidFill>
                <a:latin typeface="Times New Roman" panose="02020603050405020304" pitchFamily="18" charset="0"/>
              </a:rPr>
              <a:t>σ</a:t>
            </a:r>
            <a:r>
              <a:rPr lang="es-ES" altLang="es-ES" sz="2000" b="1">
                <a:solidFill>
                  <a:srgbClr val="0000FF"/>
                </a:solidFill>
                <a:latin typeface="Times New Roman" panose="02020603050405020304" pitchFamily="18" charset="0"/>
              </a:rPr>
              <a:t> ó 3</a:t>
            </a:r>
            <a:r>
              <a:rPr lang="el-GR" altLang="es-ES" sz="2000" b="1">
                <a:solidFill>
                  <a:srgbClr val="0000FF"/>
                </a:solidFill>
                <a:latin typeface="Times New Roman" panose="02020603050405020304" pitchFamily="18" charset="0"/>
              </a:rPr>
              <a:t>σ</a:t>
            </a:r>
            <a:r>
              <a:rPr lang="es-ES" altLang="es-ES" sz="2000" b="1">
                <a:solidFill>
                  <a:srgbClr val="0000FF"/>
                </a:solidFill>
                <a:latin typeface="Times New Roman" panose="02020603050405020304" pitchFamily="18" charset="0"/>
              </a:rPr>
              <a:t>)</a:t>
            </a:r>
          </a:p>
          <a:p>
            <a:pPr algn="just" eaLnBrk="1" hangingPunct="1">
              <a:lnSpc>
                <a:spcPct val="80000"/>
              </a:lnSpc>
              <a:buClr>
                <a:srgbClr val="FF00FF"/>
              </a:buClr>
              <a:buSzPct val="80000"/>
              <a:buFont typeface="Wingdings" panose="05000000000000000000" pitchFamily="2" charset="2"/>
              <a:buNone/>
            </a:pPr>
            <a:r>
              <a:rPr lang="es-ES" altLang="es-ES" sz="2000" b="1">
                <a:solidFill>
                  <a:srgbClr val="0000FF"/>
                </a:solidFill>
                <a:latin typeface="Times New Roman" panose="02020603050405020304" pitchFamily="18" charset="0"/>
              </a:rPr>
              <a:t>p: Probabilidad de éxito</a:t>
            </a:r>
          </a:p>
          <a:p>
            <a:pPr algn="just" eaLnBrk="1" hangingPunct="1">
              <a:lnSpc>
                <a:spcPct val="80000"/>
              </a:lnSpc>
              <a:buClr>
                <a:srgbClr val="FF00FF"/>
              </a:buClr>
              <a:buSzPct val="80000"/>
              <a:buFont typeface="Wingdings" panose="05000000000000000000" pitchFamily="2" charset="2"/>
              <a:buNone/>
            </a:pPr>
            <a:r>
              <a:rPr lang="es-ES_tradnl" altLang="es-ES" sz="2000" b="1">
                <a:solidFill>
                  <a:srgbClr val="0000FF"/>
                </a:solidFill>
                <a:latin typeface="Times New Roman" panose="02020603050405020304" pitchFamily="18" charset="0"/>
              </a:rPr>
              <a:t>q: Probabilidad de fracaso</a:t>
            </a:r>
          </a:p>
          <a:p>
            <a:pPr algn="just" eaLnBrk="1" hangingPunct="1">
              <a:lnSpc>
                <a:spcPct val="80000"/>
              </a:lnSpc>
              <a:buClr>
                <a:srgbClr val="FF00FF"/>
              </a:buClr>
              <a:buSzPct val="80000"/>
              <a:buFont typeface="Wingdings" panose="05000000000000000000" pitchFamily="2" charset="2"/>
              <a:buNone/>
            </a:pPr>
            <a:r>
              <a:rPr lang="es-ES_tradnl" altLang="es-ES" sz="2000" b="1">
                <a:solidFill>
                  <a:srgbClr val="0000FF"/>
                </a:solidFill>
                <a:latin typeface="Times New Roman" panose="02020603050405020304" pitchFamily="18" charset="0"/>
              </a:rPr>
              <a:t>e: Error máximo permitido, se establece </a:t>
            </a:r>
            <a:r>
              <a:rPr lang="es-ES_tradnl" altLang="es-ES" sz="2000" b="1" i="1">
                <a:solidFill>
                  <a:srgbClr val="0000FF"/>
                </a:solidFill>
                <a:latin typeface="Times New Roman" panose="02020603050405020304" pitchFamily="18" charset="0"/>
              </a:rPr>
              <a:t>a priori</a:t>
            </a:r>
            <a:r>
              <a:rPr lang="es-ES_tradnl" altLang="es-ES" sz="2000" b="1">
                <a:solidFill>
                  <a:srgbClr val="0000FF"/>
                </a:solidFill>
                <a:latin typeface="Times New Roman" panose="02020603050405020304" pitchFamily="18" charset="0"/>
              </a:rPr>
              <a:t>.</a:t>
            </a:r>
          </a:p>
          <a:p>
            <a:pPr algn="just" eaLnBrk="1" hangingPunct="1">
              <a:lnSpc>
                <a:spcPct val="80000"/>
              </a:lnSpc>
              <a:buClr>
                <a:srgbClr val="FF00FF"/>
              </a:buClr>
              <a:buSzPct val="80000"/>
              <a:buFont typeface="Wingdings" panose="05000000000000000000" pitchFamily="2" charset="2"/>
              <a:buNone/>
            </a:pPr>
            <a:r>
              <a:rPr lang="es-ES_tradnl" altLang="es-ES" sz="2000" b="1">
                <a:solidFill>
                  <a:srgbClr val="0000FF"/>
                </a:solidFill>
                <a:latin typeface="Times New Roman" panose="02020603050405020304" pitchFamily="18" charset="0"/>
              </a:rPr>
              <a:t>p+q=1 (p=50% y q=50%).</a:t>
            </a:r>
          </a:p>
          <a:p>
            <a:pPr algn="just" eaLnBrk="1" hangingPunct="1">
              <a:lnSpc>
                <a:spcPct val="80000"/>
              </a:lnSpc>
              <a:buClr>
                <a:srgbClr val="FF00FF"/>
              </a:buClr>
              <a:buSzPct val="80000"/>
              <a:buFont typeface="Wingdings" panose="05000000000000000000" pitchFamily="2" charset="2"/>
              <a:buNone/>
            </a:pPr>
            <a:r>
              <a:rPr lang="es-ES_tradnl" altLang="es-ES" sz="2000" b="1">
                <a:solidFill>
                  <a:srgbClr val="0000FF"/>
                </a:solidFill>
                <a:latin typeface="Times New Roman" panose="02020603050405020304" pitchFamily="18" charset="0"/>
              </a:rPr>
              <a:t>S</a:t>
            </a:r>
            <a:r>
              <a:rPr lang="es-ES_tradnl" altLang="es-ES" sz="2000" b="1" baseline="30000">
                <a:solidFill>
                  <a:srgbClr val="0000FF"/>
                </a:solidFill>
                <a:latin typeface="Times New Roman" panose="02020603050405020304" pitchFamily="18" charset="0"/>
              </a:rPr>
              <a:t>2</a:t>
            </a:r>
            <a:r>
              <a:rPr lang="es-ES_tradnl" altLang="es-ES" sz="2000" b="1">
                <a:solidFill>
                  <a:srgbClr val="0000FF"/>
                </a:solidFill>
                <a:latin typeface="Times New Roman" panose="02020603050405020304" pitchFamily="18" charset="0"/>
              </a:rPr>
              <a:t>=(pq) es la varianza de la distribución Binomial.</a:t>
            </a:r>
          </a:p>
          <a:p>
            <a:pPr algn="just" eaLnBrk="1" hangingPunct="1">
              <a:lnSpc>
                <a:spcPct val="80000"/>
              </a:lnSpc>
              <a:buClr>
                <a:srgbClr val="FF00FF"/>
              </a:buClr>
              <a:buSzPct val="80000"/>
              <a:buFont typeface="Wingdings" panose="05000000000000000000" pitchFamily="2" charset="2"/>
              <a:buNone/>
            </a:pPr>
            <a:endParaRPr lang="es-ES_tradnl" altLang="es-ES" sz="2000" b="1">
              <a:solidFill>
                <a:srgbClr val="000000"/>
              </a:solidFill>
              <a:latin typeface="Times New Roman" panose="02020603050405020304" pitchFamily="18" charset="0"/>
            </a:endParaRPr>
          </a:p>
        </p:txBody>
      </p:sp>
      <p:sp>
        <p:nvSpPr>
          <p:cNvPr id="3" name="Rectangle 5"/>
          <p:cNvSpPr>
            <a:spLocks noChangeArrowheads="1"/>
          </p:cNvSpPr>
          <p:nvPr/>
        </p:nvSpPr>
        <p:spPr bwMode="auto">
          <a:xfrm>
            <a:off x="76200" y="171450"/>
            <a:ext cx="5287963" cy="620713"/>
          </a:xfrm>
          <a:prstGeom prst="rect">
            <a:avLst/>
          </a:prstGeom>
          <a:solidFill>
            <a:srgbClr val="CCFF66"/>
          </a:solidFill>
          <a:ln>
            <a:noFill/>
          </a:ln>
        </p:spPr>
        <p:txBody>
          <a:bodyPr lIns="92075" tIns="46038" rIns="92075" bIns="46038"/>
          <a:lstStyle/>
          <a:p>
            <a:pPr algn="ctr">
              <a:spcBef>
                <a:spcPct val="20000"/>
              </a:spcBef>
              <a:buClr>
                <a:schemeClr val="tx2"/>
              </a:buClr>
              <a:defRPr/>
            </a:pPr>
            <a:r>
              <a:rPr lang="es-ES_tradnl" sz="4000" b="1" i="1" dirty="0">
                <a:solidFill>
                  <a:srgbClr val="FF0000"/>
                </a:solidFill>
                <a:latin typeface="Times New Roman" pitchFamily="18" charset="0"/>
              </a:rPr>
              <a:t>Tamaño de Muestra</a:t>
            </a:r>
          </a:p>
          <a:p>
            <a:pPr algn="ctr">
              <a:spcBef>
                <a:spcPct val="20000"/>
              </a:spcBef>
              <a:buClr>
                <a:schemeClr val="tx2"/>
              </a:buClr>
              <a:defRPr/>
            </a:pPr>
            <a:endParaRPr lang="es-ES_tradnl" sz="4000" b="1" i="1" dirty="0">
              <a:solidFill>
                <a:srgbClr val="FF0000"/>
              </a:solidFill>
              <a:latin typeface="Times New Roman" pitchFamily="18" charset="0"/>
            </a:endParaRPr>
          </a:p>
          <a:p>
            <a:pPr marL="342900" indent="-342900">
              <a:spcBef>
                <a:spcPct val="20000"/>
              </a:spcBef>
              <a:buClr>
                <a:schemeClr val="tx2"/>
              </a:buClr>
              <a:buFontTx/>
              <a:buChar char="•"/>
              <a:defRPr/>
            </a:pPr>
            <a:endParaRPr lang="es-ES_tradnl" sz="3200" b="1" i="1" dirty="0">
              <a:solidFill>
                <a:srgbClr val="FF0066"/>
              </a:solidFill>
              <a:latin typeface="Times New Roman" pitchFamily="18" charset="0"/>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836613"/>
            <a:ext cx="5399088" cy="597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139843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250825" y="188913"/>
            <a:ext cx="8713788" cy="1152525"/>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sz="4000" b="1">
                <a:solidFill>
                  <a:srgbClr val="FF0000"/>
                </a:solidFill>
                <a:latin typeface="Arial" panose="020B0604020202020204" pitchFamily="34" charset="0"/>
                <a:cs typeface="Arial" panose="020B0604020202020204" pitchFamily="34" charset="0"/>
              </a:rPr>
              <a:t>El tamaño de muestra depende de:</a:t>
            </a: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12875"/>
            <a:ext cx="867727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516180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ftr" sz="quarter" idx="11"/>
          </p:nvPr>
        </p:nvSpPr>
        <p:spPr/>
        <p:txBody>
          <a:bodyPr/>
          <a:lstStyle/>
          <a:p>
            <a:pPr>
              <a:defRPr/>
            </a:pPr>
            <a:r>
              <a:rPr lang="es-MX" dirty="0"/>
              <a:t>V. </a:t>
            </a:r>
            <a:r>
              <a:rPr lang="es-MX" dirty="0" err="1"/>
              <a:t>Ibañez</a:t>
            </a:r>
            <a:endParaRPr lang="es-MX" dirty="0"/>
          </a:p>
        </p:txBody>
      </p:sp>
      <p:sp>
        <p:nvSpPr>
          <p:cNvPr id="5" name="Rectangle 9"/>
          <p:cNvSpPr>
            <a:spLocks noGrp="1" noChangeArrowheads="1"/>
          </p:cNvSpPr>
          <p:nvPr>
            <p:ph type="sldNum" sz="quarter" idx="12"/>
          </p:nvPr>
        </p:nvSpPr>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6BD459DD-FB31-465B-8204-2ED0E84A2DC7}" type="slidenum">
              <a:rPr lang="es-MX" altLang="es-PE" smtClean="0">
                <a:latin typeface="Arial" panose="020B0604020202020204" pitchFamily="34" charset="0"/>
              </a:rPr>
              <a:pPr eaLnBrk="1" hangingPunct="1">
                <a:defRPr/>
              </a:pPr>
              <a:t>2</a:t>
            </a:fld>
            <a:endParaRPr lang="es-MX" altLang="es-PE">
              <a:latin typeface="Arial" panose="020B0604020202020204" pitchFamily="34" charset="0"/>
            </a:endParaRPr>
          </a:p>
        </p:txBody>
      </p:sp>
      <p:sp>
        <p:nvSpPr>
          <p:cNvPr id="6" name="Rectangle 8"/>
          <p:cNvSpPr txBox="1">
            <a:spLocks noChangeArrowheads="1"/>
          </p:cNvSpPr>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tx1"/>
                </a:solidFill>
                <a:effectLst>
                  <a:outerShdw blurRad="38100" dist="38100" dir="2700000" algn="tl">
                    <a:srgbClr val="000000"/>
                  </a:outerShdw>
                </a:effectLst>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5pPr>
            <a:lvl6pPr marL="2286000" algn="l" defTabSz="914400" rtl="0" eaLnBrk="1" latinLnBrk="0" hangingPunct="1">
              <a:defRPr kern="1200">
                <a:solidFill>
                  <a:schemeClr val="tx1"/>
                </a:solidFill>
                <a:latin typeface="Arial Narrow" panose="020B0606020202030204" pitchFamily="34" charset="0"/>
                <a:ea typeface="+mn-ea"/>
                <a:cs typeface="+mn-cs"/>
              </a:defRPr>
            </a:lvl6pPr>
            <a:lvl7pPr marL="2743200" algn="l" defTabSz="914400" rtl="0" eaLnBrk="1" latinLnBrk="0" hangingPunct="1">
              <a:defRPr kern="1200">
                <a:solidFill>
                  <a:schemeClr val="tx1"/>
                </a:solidFill>
                <a:latin typeface="Arial Narrow" panose="020B0606020202030204" pitchFamily="34" charset="0"/>
                <a:ea typeface="+mn-ea"/>
                <a:cs typeface="+mn-cs"/>
              </a:defRPr>
            </a:lvl7pPr>
            <a:lvl8pPr marL="3200400" algn="l" defTabSz="914400" rtl="0" eaLnBrk="1" latinLnBrk="0" hangingPunct="1">
              <a:defRPr kern="1200">
                <a:solidFill>
                  <a:schemeClr val="tx1"/>
                </a:solidFill>
                <a:latin typeface="Arial Narrow" panose="020B0606020202030204" pitchFamily="34" charset="0"/>
                <a:ea typeface="+mn-ea"/>
                <a:cs typeface="+mn-cs"/>
              </a:defRPr>
            </a:lvl8pPr>
            <a:lvl9pPr marL="3657600" algn="l" defTabSz="914400" rtl="0" eaLnBrk="1" latinLnBrk="0" hangingPunct="1">
              <a:defRPr kern="1200">
                <a:solidFill>
                  <a:schemeClr val="tx1"/>
                </a:solidFill>
                <a:latin typeface="Arial Narrow" panose="020B0606020202030204" pitchFamily="34" charset="0"/>
                <a:ea typeface="+mn-ea"/>
                <a:cs typeface="+mn-cs"/>
              </a:defRPr>
            </a:lvl9pPr>
          </a:lstStyle>
          <a:p>
            <a:pPr>
              <a:defRPr/>
            </a:pPr>
            <a:r>
              <a:rPr lang="es-MX"/>
              <a:t>V. Ibañez</a:t>
            </a:r>
            <a:endParaRPr lang="es-MX" dirty="0"/>
          </a:p>
        </p:txBody>
      </p:sp>
      <p:sp>
        <p:nvSpPr>
          <p:cNvPr id="7" name="Rectangle 9"/>
          <p:cNvSpPr txBox="1">
            <a:spLocks noChangeArrowheads="1"/>
          </p:cNvSpPr>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effectLst>
                  <a:outerShdw blurRad="38100" dist="38100" dir="2700000" algn="tl">
                    <a:srgbClr val="000000"/>
                  </a:outerShdw>
                </a:effectLst>
                <a:latin typeface="Arial Narrow" panose="020B060602020203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Narrow" panose="020B060602020203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Narrow" panose="020B060602020203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Narrow" panose="020B060602020203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Narrow" panose="020B0606020202030204" pitchFamily="34" charset="0"/>
                <a:ea typeface="+mn-ea"/>
                <a:cs typeface="+mn-cs"/>
              </a:defRPr>
            </a:lvl9pPr>
          </a:lstStyle>
          <a:p>
            <a:pPr eaLnBrk="1" hangingPunct="1">
              <a:defRPr/>
            </a:pPr>
            <a:fld id="{89AE3416-6BB4-44FD-B516-DA0E66439613}" type="slidenum">
              <a:rPr lang="es-MX" altLang="es-PE" smtClean="0">
                <a:latin typeface="Arial" panose="020B0604020202020204" pitchFamily="34" charset="0"/>
              </a:rPr>
              <a:pPr eaLnBrk="1" hangingPunct="1">
                <a:defRPr/>
              </a:pPr>
              <a:t>2</a:t>
            </a:fld>
            <a:endParaRPr lang="es-MX" altLang="es-PE">
              <a:latin typeface="Arial" panose="020B0604020202020204" pitchFamily="34" charset="0"/>
            </a:endParaRPr>
          </a:p>
        </p:txBody>
      </p:sp>
      <p:sp>
        <p:nvSpPr>
          <p:cNvPr id="8" name="Rectangle 4"/>
          <p:cNvSpPr>
            <a:spLocks noChangeArrowheads="1"/>
          </p:cNvSpPr>
          <p:nvPr/>
        </p:nvSpPr>
        <p:spPr bwMode="auto">
          <a:xfrm>
            <a:off x="457200" y="188913"/>
            <a:ext cx="8229600" cy="877887"/>
          </a:xfrm>
          <a:prstGeom prst="rect">
            <a:avLst/>
          </a:prstGeom>
          <a:solidFill>
            <a:srgbClr val="CCFF66"/>
          </a:solidFill>
          <a:ln w="9525">
            <a:noFill/>
            <a:miter lim="800000"/>
            <a:headEnd/>
            <a:tailEnd/>
          </a:ln>
        </p:spPr>
        <p:txBody>
          <a:bodyPr anchor="b"/>
          <a:lstStyle/>
          <a:p>
            <a:pPr algn="ctr" eaLnBrk="1" hangingPunct="1">
              <a:defRPr/>
            </a:pPr>
            <a:r>
              <a:rPr lang="es-ES_tradnl" sz="5400" b="1" dirty="0">
                <a:solidFill>
                  <a:srgbClr val="FF0000"/>
                </a:solidFill>
                <a:effectLst>
                  <a:outerShdw blurRad="38100" dist="38100" dir="2700000" algn="tl">
                    <a:srgbClr val="000000"/>
                  </a:outerShdw>
                </a:effectLst>
                <a:latin typeface="Tahoma" pitchFamily="34" charset="0"/>
              </a:rPr>
              <a:t>MUESTREO</a:t>
            </a:r>
            <a:endParaRPr lang="es-ES_tradnl" sz="4800" b="1" dirty="0">
              <a:solidFill>
                <a:srgbClr val="FF0000"/>
              </a:solidFill>
              <a:effectLst>
                <a:outerShdw blurRad="38100" dist="38100" dir="2700000" algn="tl">
                  <a:srgbClr val="000000"/>
                </a:outerShdw>
              </a:effectLst>
              <a:latin typeface="Tahoma" pitchFamily="34" charset="0"/>
            </a:endParaRPr>
          </a:p>
        </p:txBody>
      </p:sp>
      <p:sp>
        <p:nvSpPr>
          <p:cNvPr id="9" name="Rectangle 5"/>
          <p:cNvSpPr>
            <a:spLocks noChangeArrowheads="1"/>
          </p:cNvSpPr>
          <p:nvPr/>
        </p:nvSpPr>
        <p:spPr bwMode="auto">
          <a:xfrm>
            <a:off x="539750" y="1268413"/>
            <a:ext cx="3249613" cy="762000"/>
          </a:xfrm>
          <a:prstGeom prst="rect">
            <a:avLst/>
          </a:prstGeom>
          <a:noFill/>
          <a:ln w="9525">
            <a:noFill/>
            <a:miter lim="800000"/>
            <a:headEnd/>
            <a:tailEnd/>
          </a:ln>
        </p:spPr>
        <p:txBody>
          <a:bodyPr/>
          <a:lstStyle/>
          <a:p>
            <a:pPr algn="ctr" eaLnBrk="1" hangingPunct="1">
              <a:spcBef>
                <a:spcPct val="20000"/>
              </a:spcBef>
              <a:buClr>
                <a:schemeClr val="hlink"/>
              </a:buClr>
              <a:buSzPct val="65000"/>
              <a:buFont typeface="Wingdings" pitchFamily="2" charset="2"/>
              <a:buNone/>
              <a:defRPr/>
            </a:pPr>
            <a:r>
              <a:rPr lang="es-ES_tradnl" sz="4000" b="1" i="1" dirty="0">
                <a:effectLst>
                  <a:outerShdw blurRad="38100" dist="38100" dir="2700000" algn="tl">
                    <a:srgbClr val="000000"/>
                  </a:outerShdw>
                </a:effectLst>
                <a:latin typeface="Tahoma" pitchFamily="34" charset="0"/>
              </a:rPr>
              <a:t>Población </a:t>
            </a:r>
          </a:p>
        </p:txBody>
      </p:sp>
      <p:pic>
        <p:nvPicPr>
          <p:cNvPr id="10" name="Picture 6" descr="CIU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1954213"/>
            <a:ext cx="3706812" cy="2770187"/>
          </a:xfrm>
          <a:prstGeom prst="rect">
            <a:avLst/>
          </a:prstGeom>
          <a:noFill/>
          <a:ln w="57150">
            <a:solidFill>
              <a:srgbClr val="99FF33"/>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7" descr="REUN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88" y="4724400"/>
            <a:ext cx="24384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p:cNvSpPr>
            <a:spLocks noChangeArrowheads="1"/>
          </p:cNvSpPr>
          <p:nvPr/>
        </p:nvSpPr>
        <p:spPr bwMode="auto">
          <a:xfrm>
            <a:off x="6516688" y="2492375"/>
            <a:ext cx="20351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buClr>
                <a:schemeClr val="tx2"/>
              </a:buClr>
              <a:buSzTx/>
              <a:buFontTx/>
              <a:buNone/>
            </a:pPr>
            <a:r>
              <a:rPr lang="es-ES_tradnl" altLang="es-ES" sz="4000" b="1" i="1">
                <a:latin typeface="Times New Roman" panose="02020603050405020304" pitchFamily="18" charset="0"/>
              </a:rPr>
              <a:t>Muestra </a:t>
            </a:r>
          </a:p>
        </p:txBody>
      </p:sp>
      <p:pic>
        <p:nvPicPr>
          <p:cNvPr id="13" name="Picture 9" descr="SALUD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588" y="3733800"/>
            <a:ext cx="182880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0"/>
          <p:cNvSpPr>
            <a:spLocks noChangeArrowheads="1"/>
          </p:cNvSpPr>
          <p:nvPr/>
        </p:nvSpPr>
        <p:spPr bwMode="auto">
          <a:xfrm>
            <a:off x="1614488" y="2743200"/>
            <a:ext cx="5257800" cy="12954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99FF33"/>
          </a:solidFill>
          <a:ln w="12700">
            <a:solidFill>
              <a:srgbClr val="CC99FF"/>
            </a:solidFill>
            <a:miter lim="800000"/>
            <a:headEnd type="none" w="sm" len="sm"/>
            <a:tailEnd type="none" w="sm" len="sm"/>
          </a:ln>
        </p:spPr>
        <p:txBody>
          <a:bodyPr wrap="none" anchor="ctr"/>
          <a:lstStyle/>
          <a:p>
            <a:endParaRPr lang="es-PE"/>
          </a:p>
        </p:txBody>
      </p:sp>
      <p:pic>
        <p:nvPicPr>
          <p:cNvPr id="15" name="Picture 11" descr="COMI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388" y="4267200"/>
            <a:ext cx="1471612"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5835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250825" y="188913"/>
            <a:ext cx="8713788" cy="792162"/>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sz="4000" b="1">
                <a:solidFill>
                  <a:srgbClr val="FF0000"/>
                </a:solidFill>
                <a:latin typeface="Arial" panose="020B0604020202020204" pitchFamily="34" charset="0"/>
                <a:cs typeface="Arial" panose="020B0604020202020204" pitchFamily="34" charset="0"/>
              </a:rPr>
              <a:t>RESTRICCIONES</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81075"/>
            <a:ext cx="8713788" cy="57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742725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2 Rectángulo redondeado"/>
          <p:cNvSpPr/>
          <p:nvPr/>
        </p:nvSpPr>
        <p:spPr>
          <a:xfrm>
            <a:off x="250825" y="1557338"/>
            <a:ext cx="6057900" cy="4751387"/>
          </a:xfrm>
          <a:prstGeom prst="roundRect">
            <a:avLst/>
          </a:prstGeom>
          <a:blipFill>
            <a:blip r:embed="rId2"/>
            <a:tile tx="0" ty="0" sx="100000" sy="100000" flip="none" algn="tl"/>
          </a:bli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3" name="Rectangle 5"/>
          <p:cNvSpPr>
            <a:spLocks noChangeArrowheads="1"/>
          </p:cNvSpPr>
          <p:nvPr/>
        </p:nvSpPr>
        <p:spPr bwMode="auto">
          <a:xfrm>
            <a:off x="611188" y="549275"/>
            <a:ext cx="7739062" cy="792163"/>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sz="4000" b="1">
                <a:solidFill>
                  <a:srgbClr val="FF0000"/>
                </a:solidFill>
                <a:latin typeface="Arial" panose="020B0604020202020204" pitchFamily="34" charset="0"/>
                <a:cs typeface="Arial" panose="020B0604020202020204" pitchFamily="34" charset="0"/>
              </a:rPr>
              <a:t>Coeficiente de Confianza</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650" y="1825625"/>
            <a:ext cx="1628775"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835150"/>
            <a:ext cx="323850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8 Llamada ovalada"/>
          <p:cNvSpPr/>
          <p:nvPr/>
        </p:nvSpPr>
        <p:spPr>
          <a:xfrm>
            <a:off x="6156325" y="1825625"/>
            <a:ext cx="2879725" cy="1522413"/>
          </a:xfrm>
          <a:prstGeom prst="wedgeEllipseCallout">
            <a:avLst>
              <a:gd name="adj1" fmla="val -68189"/>
              <a:gd name="adj2" fmla="val 155720"/>
            </a:avLst>
          </a:prstGeom>
          <a:blipFill>
            <a:blip r:embed="rId2"/>
            <a:tile tx="0" ty="0" sx="100000" sy="100000" flip="none" algn="tl"/>
          </a:bli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sz="2400" b="1" i="1" dirty="0">
                <a:solidFill>
                  <a:srgbClr val="0000FF"/>
                </a:solidFill>
                <a:latin typeface="Times New Roman" pitchFamily="18" charset="0"/>
              </a:rPr>
              <a:t>Se obtiene de la Tabla “Z” con </a:t>
            </a:r>
            <a:r>
              <a:rPr lang="el-GR" sz="2400" b="1" i="1" dirty="0">
                <a:solidFill>
                  <a:srgbClr val="0000FF"/>
                </a:solidFill>
                <a:latin typeface="Times New Roman" pitchFamily="18" charset="0"/>
              </a:rPr>
              <a:t>α</a:t>
            </a:r>
            <a:r>
              <a:rPr lang="es-ES" sz="2400" b="1" i="1" dirty="0">
                <a:solidFill>
                  <a:srgbClr val="0000FF"/>
                </a:solidFill>
                <a:latin typeface="Times New Roman" pitchFamily="18" charset="0"/>
              </a:rPr>
              <a:t> = 0.05</a:t>
            </a:r>
            <a:endParaRPr lang="es-ES_tradnl" sz="2400" b="1" i="1" dirty="0">
              <a:solidFill>
                <a:srgbClr val="0000FF"/>
              </a:solidFill>
              <a:latin typeface="Times New Roman" pitchFamily="18" charset="0"/>
            </a:endParaRPr>
          </a:p>
          <a:p>
            <a:pPr algn="ctr" eaLnBrk="1" hangingPunct="1">
              <a:defRPr/>
            </a:pPr>
            <a:endParaRPr lang="es-ES" sz="2000" dirty="0"/>
          </a:p>
        </p:txBody>
      </p:sp>
      <p:sp>
        <p:nvSpPr>
          <p:cNvPr id="7" name="1 Flecha a la derecha con muesca"/>
          <p:cNvSpPr/>
          <p:nvPr/>
        </p:nvSpPr>
        <p:spPr>
          <a:xfrm>
            <a:off x="2700338" y="4724400"/>
            <a:ext cx="2016125" cy="504825"/>
          </a:xfrm>
          <a:prstGeom prst="notchedRightArrow">
            <a:avLst/>
          </a:prstGeom>
          <a:solidFill>
            <a:srgbClr val="FFFF66"/>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8" name="10 Llamada ovalada"/>
          <p:cNvSpPr/>
          <p:nvPr/>
        </p:nvSpPr>
        <p:spPr>
          <a:xfrm>
            <a:off x="6308725" y="4486275"/>
            <a:ext cx="2879725" cy="1520825"/>
          </a:xfrm>
          <a:prstGeom prst="wedgeEllipseCallout">
            <a:avLst>
              <a:gd name="adj1" fmla="val -76244"/>
              <a:gd name="adj2" fmla="val 22961"/>
            </a:avLst>
          </a:prstGeom>
          <a:blipFill>
            <a:blip r:embed="rId2"/>
            <a:tile tx="0" ty="0" sx="100000" sy="100000" flip="none" algn="tl"/>
          </a:bli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sz="2400" b="1" i="1" dirty="0">
                <a:solidFill>
                  <a:srgbClr val="0000FF"/>
                </a:solidFill>
                <a:latin typeface="Times New Roman" pitchFamily="18" charset="0"/>
              </a:rPr>
              <a:t>Se obtiene de la Tabla “Z” con </a:t>
            </a:r>
            <a:r>
              <a:rPr lang="el-GR" sz="2400" b="1" i="1" dirty="0">
                <a:solidFill>
                  <a:srgbClr val="0000FF"/>
                </a:solidFill>
                <a:latin typeface="Times New Roman" pitchFamily="18" charset="0"/>
              </a:rPr>
              <a:t>α</a:t>
            </a:r>
            <a:r>
              <a:rPr lang="es-ES" sz="2400" b="1" i="1" dirty="0">
                <a:solidFill>
                  <a:srgbClr val="0000FF"/>
                </a:solidFill>
                <a:latin typeface="Times New Roman" pitchFamily="18" charset="0"/>
              </a:rPr>
              <a:t> = 0.01</a:t>
            </a:r>
            <a:endParaRPr lang="es-ES_tradnl" sz="2400" b="1" i="1" dirty="0">
              <a:solidFill>
                <a:srgbClr val="0000FF"/>
              </a:solidFill>
              <a:latin typeface="Times New Roman" pitchFamily="18" charset="0"/>
            </a:endParaRPr>
          </a:p>
          <a:p>
            <a:pPr algn="ctr" eaLnBrk="1" hangingPunct="1">
              <a:defRPr/>
            </a:pPr>
            <a:endParaRPr lang="es-ES" sz="2000" dirty="0"/>
          </a:p>
        </p:txBody>
      </p:sp>
      <p:sp>
        <p:nvSpPr>
          <p:cNvPr id="9" name="11 Flecha a la derecha con muesca"/>
          <p:cNvSpPr/>
          <p:nvPr/>
        </p:nvSpPr>
        <p:spPr>
          <a:xfrm>
            <a:off x="2700338" y="5373688"/>
            <a:ext cx="2016125" cy="503237"/>
          </a:xfrm>
          <a:prstGeom prst="notchedRightArrow">
            <a:avLst/>
          </a:prstGeom>
          <a:solidFill>
            <a:srgbClr val="99FF33"/>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Tree>
    <p:extLst>
      <p:ext uri="{BB962C8B-B14F-4D97-AF65-F5344CB8AC3E}">
        <p14:creationId xmlns:p14="http://schemas.microsoft.com/office/powerpoint/2010/main" val="79240796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611188" y="115888"/>
            <a:ext cx="7739062" cy="792162"/>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sz="4000" b="1">
                <a:solidFill>
                  <a:srgbClr val="FF0000"/>
                </a:solidFill>
                <a:latin typeface="Arial" panose="020B0604020202020204" pitchFamily="34" charset="0"/>
                <a:cs typeface="Arial" panose="020B0604020202020204" pitchFamily="34" charset="0"/>
              </a:rPr>
              <a:t>ERROR</a:t>
            </a: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101725"/>
            <a:ext cx="7739062" cy="54959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07894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323850" y="115888"/>
            <a:ext cx="8569325" cy="1009650"/>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b="1">
                <a:solidFill>
                  <a:srgbClr val="FF0000"/>
                </a:solidFill>
                <a:latin typeface="Arial" panose="020B0604020202020204" pitchFamily="34" charset="0"/>
                <a:cs typeface="Arial" panose="020B0604020202020204" pitchFamily="34" charset="0"/>
              </a:rPr>
              <a:t>Ejemplo de tamaño de muestra al estimar </a:t>
            </a:r>
          </a:p>
          <a:p>
            <a:pPr algn="ctr" eaLnBrk="1" hangingPunct="1">
              <a:spcBef>
                <a:spcPct val="0"/>
              </a:spcBef>
              <a:buClrTx/>
              <a:buSzTx/>
              <a:buFontTx/>
              <a:buNone/>
            </a:pPr>
            <a:r>
              <a:rPr lang="es-MX" altLang="es-ES" b="1">
                <a:solidFill>
                  <a:srgbClr val="FF0000"/>
                </a:solidFill>
                <a:latin typeface="Arial" panose="020B0604020202020204" pitchFamily="34" charset="0"/>
                <a:cs typeface="Arial" panose="020B0604020202020204" pitchFamily="34" charset="0"/>
              </a:rPr>
              <a:t>la media de la población</a:t>
            </a:r>
          </a:p>
        </p:txBody>
      </p:sp>
      <p:sp>
        <p:nvSpPr>
          <p:cNvPr id="3" name="Rectangle 7"/>
          <p:cNvSpPr>
            <a:spLocks noChangeArrowheads="1"/>
          </p:cNvSpPr>
          <p:nvPr/>
        </p:nvSpPr>
        <p:spPr bwMode="auto">
          <a:xfrm>
            <a:off x="250825" y="1268413"/>
            <a:ext cx="8686800" cy="2678112"/>
          </a:xfrm>
          <a:prstGeom prst="rect">
            <a:avLst/>
          </a:prstGeom>
          <a:solidFill>
            <a:schemeClr val="tx1"/>
          </a:solidFill>
          <a:ln>
            <a:noFill/>
          </a:ln>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400" b="1" dirty="0">
                <a:solidFill>
                  <a:srgbClr val="0000FF"/>
                </a:solidFill>
                <a:latin typeface="Arial" panose="020B0604020202020204" pitchFamily="34" charset="0"/>
                <a:cs typeface="Arial" panose="020B0604020202020204" pitchFamily="34" charset="0"/>
              </a:rPr>
              <a:t>Supongamos que queremos conocer el gasto anual promedio de la población (N = 2500) que destina a la recreación que estimamos (basándonos en trabajos anteriores) la desviación estándar de la población es $ 400, con un nivel de confianza o certeza del 95% de que la media </a:t>
            </a:r>
            <a:r>
              <a:rPr lang="es-ES" altLang="es-ES" sz="2400" b="1" dirty="0" err="1">
                <a:solidFill>
                  <a:srgbClr val="0000FF"/>
                </a:solidFill>
                <a:latin typeface="Arial" panose="020B0604020202020204" pitchFamily="34" charset="0"/>
                <a:cs typeface="Arial" panose="020B0604020202020204" pitchFamily="34" charset="0"/>
              </a:rPr>
              <a:t>muestral</a:t>
            </a:r>
            <a:r>
              <a:rPr lang="es-ES" altLang="es-ES" sz="2400" b="1" dirty="0">
                <a:solidFill>
                  <a:srgbClr val="0000FF"/>
                </a:solidFill>
                <a:latin typeface="Arial" panose="020B0604020202020204" pitchFamily="34" charset="0"/>
                <a:cs typeface="Arial" panose="020B0604020202020204" pitchFamily="34" charset="0"/>
              </a:rPr>
              <a:t> se encuentra dentro de $45 de la verdadera media de la población.</a:t>
            </a:r>
            <a:endParaRPr lang="es-MX" altLang="es-ES" sz="2400" b="1" dirty="0">
              <a:solidFill>
                <a:srgbClr val="0000FF"/>
              </a:solidFill>
              <a:latin typeface="Arial" panose="020B0604020202020204" pitchFamily="34" charset="0"/>
              <a:cs typeface="Arial" panose="020B0604020202020204" pitchFamily="34" charset="0"/>
            </a:endParaRPr>
          </a:p>
        </p:txBody>
      </p:sp>
      <p:sp>
        <p:nvSpPr>
          <p:cNvPr id="4" name="Rectangle 7"/>
          <p:cNvSpPr>
            <a:spLocks noChangeArrowheads="1"/>
          </p:cNvSpPr>
          <p:nvPr/>
        </p:nvSpPr>
        <p:spPr bwMode="auto">
          <a:xfrm>
            <a:off x="265113" y="4130675"/>
            <a:ext cx="8686800" cy="954088"/>
          </a:xfrm>
          <a:prstGeom prst="rect">
            <a:avLst/>
          </a:prstGeom>
          <a:solidFill>
            <a:schemeClr val="tx1"/>
          </a:solidFill>
          <a:ln>
            <a:noFill/>
          </a:ln>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800" b="1" dirty="0">
                <a:solidFill>
                  <a:srgbClr val="FF0000"/>
                </a:solidFill>
                <a:latin typeface="Arial Narrow" panose="020B0606020202030204" pitchFamily="34" charset="0"/>
              </a:rPr>
              <a:t>DATOS: </a:t>
            </a:r>
            <a:r>
              <a:rPr lang="es-ES" altLang="es-ES" sz="2800" b="1" dirty="0">
                <a:solidFill>
                  <a:srgbClr val="0000FF"/>
                </a:solidFill>
                <a:latin typeface="Arial Narrow" panose="020B0606020202030204" pitchFamily="34" charset="0"/>
              </a:rPr>
              <a:t>Como </a:t>
            </a:r>
            <a:r>
              <a:rPr lang="es-ES" altLang="es-ES" sz="2800" b="1" dirty="0">
                <a:solidFill>
                  <a:srgbClr val="0000FF"/>
                </a:solidFill>
                <a:latin typeface="Times New Roman" panose="02020603050405020304" pitchFamily="18" charset="0"/>
              </a:rPr>
              <a:t>N&lt;100000, entonces corresponde a población finita.  Se usa la siguiente fórmula:</a:t>
            </a:r>
            <a:endParaRPr lang="es-MX" altLang="es-ES" sz="2800" b="1" dirty="0">
              <a:solidFill>
                <a:srgbClr val="0000FF"/>
              </a:solidFill>
              <a:latin typeface="Times New Roman" panose="02020603050405020304" pitchFamily="18" charset="0"/>
            </a:endParaRPr>
          </a:p>
        </p:txBody>
      </p:sp>
      <p:sp>
        <p:nvSpPr>
          <p:cNvPr id="5" name="Rectangle 7"/>
          <p:cNvSpPr>
            <a:spLocks noChangeArrowheads="1"/>
          </p:cNvSpPr>
          <p:nvPr/>
        </p:nvSpPr>
        <p:spPr bwMode="auto">
          <a:xfrm>
            <a:off x="3784600" y="5253038"/>
            <a:ext cx="5180013" cy="1200150"/>
          </a:xfrm>
          <a:prstGeom prst="rect">
            <a:avLst/>
          </a:prstGeom>
          <a:solidFill>
            <a:schemeClr val="tx1"/>
          </a:solidFill>
          <a:ln>
            <a:noFill/>
          </a:ln>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400" b="1" dirty="0">
                <a:solidFill>
                  <a:srgbClr val="0000FF"/>
                </a:solidFill>
                <a:latin typeface="Arial Narrow" panose="020B0606020202030204" pitchFamily="34" charset="0"/>
              </a:rPr>
              <a:t>Nivel de Confianza del 95% (Z = 1.96).</a:t>
            </a:r>
          </a:p>
          <a:p>
            <a:pPr algn="just" eaLnBrk="1" hangingPunct="1">
              <a:spcBef>
                <a:spcPct val="0"/>
              </a:spcBef>
              <a:buClrTx/>
              <a:buSzTx/>
              <a:buFontTx/>
              <a:buNone/>
            </a:pPr>
            <a:r>
              <a:rPr lang="es-ES" altLang="es-ES" sz="2400" b="1" dirty="0">
                <a:solidFill>
                  <a:srgbClr val="0000FF"/>
                </a:solidFill>
                <a:latin typeface="Arial Narrow" panose="020B0606020202030204" pitchFamily="34" charset="0"/>
              </a:rPr>
              <a:t>Desviación Estándar: </a:t>
            </a:r>
            <a:r>
              <a:rPr lang="el-GR" altLang="es-ES" sz="2400" b="1" dirty="0">
                <a:solidFill>
                  <a:srgbClr val="0000FF"/>
                </a:solidFill>
                <a:latin typeface="Arial Narrow" panose="020B0606020202030204" pitchFamily="34" charset="0"/>
              </a:rPr>
              <a:t>σ</a:t>
            </a:r>
            <a:r>
              <a:rPr lang="es-ES" altLang="es-ES" sz="2400" b="1" dirty="0">
                <a:solidFill>
                  <a:srgbClr val="0000FF"/>
                </a:solidFill>
                <a:latin typeface="Arial Narrow" panose="020B0606020202030204" pitchFamily="34" charset="0"/>
              </a:rPr>
              <a:t> = 400</a:t>
            </a:r>
          </a:p>
          <a:p>
            <a:pPr algn="just" eaLnBrk="1" hangingPunct="1">
              <a:spcBef>
                <a:spcPct val="0"/>
              </a:spcBef>
              <a:buClrTx/>
              <a:buSzTx/>
              <a:buFontTx/>
              <a:buNone/>
            </a:pPr>
            <a:r>
              <a:rPr lang="es-ES" altLang="es-ES" sz="2400" b="1" dirty="0">
                <a:solidFill>
                  <a:srgbClr val="0000FF"/>
                </a:solidFill>
                <a:latin typeface="Arial Narrow" panose="020B0606020202030204" pitchFamily="34" charset="0"/>
              </a:rPr>
              <a:t>Precisión: 45%.</a:t>
            </a:r>
            <a:endParaRPr lang="es-MX" altLang="es-ES" sz="2400" b="1" dirty="0">
              <a:solidFill>
                <a:srgbClr val="0000FF"/>
              </a:solidFill>
              <a:latin typeface="Times New Roman" panose="02020603050405020304" pitchFamily="18" charset="0"/>
            </a:endParaRPr>
          </a:p>
        </p:txBody>
      </p:sp>
      <p:graphicFrame>
        <p:nvGraphicFramePr>
          <p:cNvPr id="6" name="1 Objeto"/>
          <p:cNvGraphicFramePr>
            <a:graphicFrameLocks noChangeAspect="1"/>
          </p:cNvGraphicFramePr>
          <p:nvPr/>
        </p:nvGraphicFramePr>
        <p:xfrm>
          <a:off x="284163" y="5253038"/>
          <a:ext cx="3184525" cy="1344612"/>
        </p:xfrm>
        <a:graphic>
          <a:graphicData uri="http://schemas.openxmlformats.org/presentationml/2006/ole">
            <mc:AlternateContent xmlns:mc="http://schemas.openxmlformats.org/markup-compatibility/2006">
              <mc:Choice xmlns:v="urn:schemas-microsoft-com:vml" Requires="v">
                <p:oleObj name="Ecuación" r:id="rId3" imgW="1143000" imgH="482600" progId="Equation.3">
                  <p:embed/>
                </p:oleObj>
              </mc:Choice>
              <mc:Fallback>
                <p:oleObj name="Ecuación" r:id="rId3" imgW="11430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3" y="5253038"/>
                        <a:ext cx="3184525" cy="1344612"/>
                      </a:xfrm>
                      <a:prstGeom prst="rect">
                        <a:avLst/>
                      </a:prstGeom>
                      <a:blipFill dpi="0" rotWithShape="1">
                        <a:blip r:embed="rId2"/>
                        <a:srcRect/>
                        <a:tile tx="0" ty="0" sx="100000" sy="100000" flip="none" algn="tl"/>
                      </a:blipFill>
                      <a:ln w="38100">
                        <a:solidFill>
                          <a:srgbClr val="FF0000"/>
                        </a:solidFill>
                        <a:miter lim="800000"/>
                        <a:headEnd/>
                        <a:tailEnd/>
                      </a:ln>
                    </p:spPr>
                  </p:pic>
                </p:oleObj>
              </mc:Fallback>
            </mc:AlternateContent>
          </a:graphicData>
        </a:graphic>
      </p:graphicFrame>
    </p:spTree>
    <p:extLst>
      <p:ext uri="{BB962C8B-B14F-4D97-AF65-F5344CB8AC3E}">
        <p14:creationId xmlns:p14="http://schemas.microsoft.com/office/powerpoint/2010/main" val="416101576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323850" y="188913"/>
            <a:ext cx="8569325" cy="792162"/>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b="1">
                <a:solidFill>
                  <a:srgbClr val="FF0000"/>
                </a:solidFill>
                <a:latin typeface="Arial" panose="020B0604020202020204" pitchFamily="34" charset="0"/>
                <a:cs typeface="Arial" panose="020B0604020202020204" pitchFamily="34" charset="0"/>
              </a:rPr>
              <a:t>Reemplazando los datos a la fórmula:</a:t>
            </a:r>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graphicFrame>
        <p:nvGraphicFramePr>
          <p:cNvPr id="5" name="12 Objeto"/>
          <p:cNvGraphicFramePr>
            <a:graphicFrameLocks noChangeAspect="1"/>
          </p:cNvGraphicFramePr>
          <p:nvPr/>
        </p:nvGraphicFramePr>
        <p:xfrm>
          <a:off x="107950" y="1484313"/>
          <a:ext cx="8921750" cy="1296987"/>
        </p:xfrm>
        <a:graphic>
          <a:graphicData uri="http://schemas.openxmlformats.org/presentationml/2006/ole">
            <mc:AlternateContent xmlns:mc="http://schemas.openxmlformats.org/markup-compatibility/2006">
              <mc:Choice xmlns:v="urn:schemas-microsoft-com:vml" Requires="v">
                <p:oleObj name="Ecuación" r:id="rId3" imgW="3479800" imgH="508000" progId="Equation.3">
                  <p:embed/>
                </p:oleObj>
              </mc:Choice>
              <mc:Fallback>
                <p:oleObj name="Ecuación" r:id="rId3" imgW="34798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484313"/>
                        <a:ext cx="8921750" cy="1296987"/>
                      </a:xfrm>
                      <a:prstGeom prst="rect">
                        <a:avLst/>
                      </a:prstGeom>
                      <a:blipFill dpi="0" rotWithShape="1">
                        <a:blip r:embed="rId2"/>
                        <a:srcRect/>
                        <a:tile tx="0" ty="0" sx="100000" sy="100000" flip="none" algn="tl"/>
                      </a:blipFill>
                      <a:ln w="57150">
                        <a:solidFill>
                          <a:srgbClr val="FF0000"/>
                        </a:solidFill>
                        <a:miter lim="800000"/>
                        <a:headEnd/>
                        <a:tailEnd/>
                      </a:ln>
                    </p:spPr>
                  </p:pic>
                </p:oleObj>
              </mc:Fallback>
            </mc:AlternateContent>
          </a:graphicData>
        </a:graphic>
      </p:graphicFrame>
    </p:spTree>
    <p:extLst>
      <p:ext uri="{BB962C8B-B14F-4D97-AF65-F5344CB8AC3E}">
        <p14:creationId xmlns:p14="http://schemas.microsoft.com/office/powerpoint/2010/main" val="142821015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323850" y="260350"/>
            <a:ext cx="8569325" cy="792163"/>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b="1">
                <a:solidFill>
                  <a:srgbClr val="FF0000"/>
                </a:solidFill>
                <a:latin typeface="Arial" panose="020B0604020202020204" pitchFamily="34" charset="0"/>
                <a:cs typeface="Arial" panose="020B0604020202020204" pitchFamily="34" charset="0"/>
              </a:rPr>
              <a:t>EJEMPLO DE TAMAÑO DE MUESTRA</a:t>
            </a:r>
          </a:p>
        </p:txBody>
      </p:sp>
      <p:sp>
        <p:nvSpPr>
          <p:cNvPr id="3" name="Rectangle 7"/>
          <p:cNvSpPr>
            <a:spLocks noChangeArrowheads="1"/>
          </p:cNvSpPr>
          <p:nvPr/>
        </p:nvSpPr>
        <p:spPr bwMode="auto">
          <a:xfrm>
            <a:off x="250825" y="1268413"/>
            <a:ext cx="8686800" cy="2246312"/>
          </a:xfrm>
          <a:prstGeom prst="rect">
            <a:avLst/>
          </a:prstGeom>
          <a:solidFill>
            <a:schemeClr val="tx1"/>
          </a:solidFill>
          <a:ln w="9525">
            <a:solidFill>
              <a:srgbClr val="000000"/>
            </a:solidFill>
            <a:miter lim="800000"/>
            <a:headEnd/>
            <a:tailEnd/>
          </a:ln>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800" b="1" dirty="0">
                <a:solidFill>
                  <a:srgbClr val="0000FF"/>
                </a:solidFill>
                <a:latin typeface="Arial Narrow" panose="020B0606020202030204" pitchFamily="34" charset="0"/>
              </a:rPr>
              <a:t>Se tiene una población de 10,000 estudiantes de la </a:t>
            </a:r>
            <a:r>
              <a:rPr lang="es-ES" altLang="es-ES" sz="2800" b="1" dirty="0" err="1">
                <a:solidFill>
                  <a:srgbClr val="0000FF"/>
                </a:solidFill>
                <a:latin typeface="Arial Narrow" panose="020B0606020202030204" pitchFamily="34" charset="0"/>
              </a:rPr>
              <a:t>Fac</a:t>
            </a:r>
            <a:r>
              <a:rPr lang="es-ES" altLang="es-ES" sz="2800" b="1" dirty="0">
                <a:solidFill>
                  <a:srgbClr val="0000FF"/>
                </a:solidFill>
                <a:latin typeface="Arial Narrow" panose="020B0606020202030204" pitchFamily="34" charset="0"/>
              </a:rPr>
              <a:t>. de Ciencias Sociales, y se desea determinar el tamaño de muestra para establecer la prevalencia de una enfermedad, con una precisión del 5% para un nivel de confianza del 95%. Se supone que el 30% de los estudiantes estarán afectados:</a:t>
            </a:r>
            <a:endParaRPr lang="es-MX" altLang="es-ES" sz="2800" b="1" dirty="0">
              <a:solidFill>
                <a:srgbClr val="0000FF"/>
              </a:solidFill>
              <a:latin typeface="Times New Roman" panose="02020603050405020304" pitchFamily="18" charset="0"/>
            </a:endParaRPr>
          </a:p>
        </p:txBody>
      </p:sp>
      <p:sp>
        <p:nvSpPr>
          <p:cNvPr id="4" name="Rectangle 7"/>
          <p:cNvSpPr>
            <a:spLocks noChangeArrowheads="1"/>
          </p:cNvSpPr>
          <p:nvPr/>
        </p:nvSpPr>
        <p:spPr bwMode="auto">
          <a:xfrm>
            <a:off x="265113" y="3716338"/>
            <a:ext cx="8686800" cy="954087"/>
          </a:xfrm>
          <a:prstGeom prst="rect">
            <a:avLst/>
          </a:prstGeom>
          <a:solidFill>
            <a:schemeClr val="tx1"/>
          </a:solidFill>
          <a:ln>
            <a:noFill/>
          </a:ln>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800" b="1" dirty="0">
                <a:solidFill>
                  <a:srgbClr val="FF0000"/>
                </a:solidFill>
                <a:latin typeface="Arial Narrow" panose="020B0606020202030204" pitchFamily="34" charset="0"/>
              </a:rPr>
              <a:t>DATOS: </a:t>
            </a:r>
            <a:r>
              <a:rPr lang="es-ES" altLang="es-ES" sz="2800" b="1" dirty="0">
                <a:solidFill>
                  <a:srgbClr val="0000FF"/>
                </a:solidFill>
                <a:latin typeface="Arial Narrow" panose="020B0606020202030204" pitchFamily="34" charset="0"/>
              </a:rPr>
              <a:t>Como </a:t>
            </a:r>
            <a:r>
              <a:rPr lang="es-ES" altLang="es-ES" sz="2800" b="1" dirty="0">
                <a:solidFill>
                  <a:srgbClr val="0000FF"/>
                </a:solidFill>
                <a:latin typeface="Times New Roman" panose="02020603050405020304" pitchFamily="18" charset="0"/>
              </a:rPr>
              <a:t>N&lt;100000, entonces corresponde a población finita.  Se usa la siguiente fórmula:</a:t>
            </a:r>
            <a:endParaRPr lang="es-MX" altLang="es-ES" sz="2800" b="1" dirty="0">
              <a:solidFill>
                <a:srgbClr val="0000FF"/>
              </a:solidFill>
              <a:latin typeface="Times New Roman" panose="02020603050405020304" pitchFamily="18"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4821238"/>
            <a:ext cx="3514725" cy="148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7"/>
          <p:cNvSpPr>
            <a:spLocks noChangeArrowheads="1"/>
          </p:cNvSpPr>
          <p:nvPr/>
        </p:nvSpPr>
        <p:spPr bwMode="auto">
          <a:xfrm>
            <a:off x="3784600" y="4892675"/>
            <a:ext cx="5180013" cy="12001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400" b="1">
                <a:solidFill>
                  <a:srgbClr val="0000FF"/>
                </a:solidFill>
                <a:latin typeface="Arial Narrow" panose="020B0606020202030204" pitchFamily="34" charset="0"/>
              </a:rPr>
              <a:t>Nivel de Confianza del 95% (Z = 1.96).</a:t>
            </a:r>
          </a:p>
          <a:p>
            <a:pPr algn="just" eaLnBrk="1" hangingPunct="1">
              <a:spcBef>
                <a:spcPct val="0"/>
              </a:spcBef>
              <a:buClrTx/>
              <a:buSzTx/>
              <a:buFontTx/>
              <a:buNone/>
            </a:pPr>
            <a:r>
              <a:rPr lang="es-ES" altLang="es-ES" sz="2400" b="1">
                <a:solidFill>
                  <a:srgbClr val="0000FF"/>
                </a:solidFill>
                <a:latin typeface="Arial Narrow" panose="020B0606020202030204" pitchFamily="34" charset="0"/>
              </a:rPr>
              <a:t>Prevalencia Esperada: p=30%.</a:t>
            </a:r>
          </a:p>
          <a:p>
            <a:pPr algn="just" eaLnBrk="1" hangingPunct="1">
              <a:spcBef>
                <a:spcPct val="0"/>
              </a:spcBef>
              <a:buClrTx/>
              <a:buSzTx/>
              <a:buFontTx/>
              <a:buNone/>
            </a:pPr>
            <a:r>
              <a:rPr lang="es-ES" altLang="es-ES" sz="2400" b="1">
                <a:solidFill>
                  <a:srgbClr val="0000FF"/>
                </a:solidFill>
                <a:latin typeface="Arial Narrow" panose="020B0606020202030204" pitchFamily="34" charset="0"/>
              </a:rPr>
              <a:t>Precisión: 5%.</a:t>
            </a:r>
            <a:endParaRPr lang="es-MX" altLang="es-ES" sz="2400" b="1">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352915822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323850" y="188913"/>
            <a:ext cx="8569325" cy="792162"/>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b="1">
                <a:solidFill>
                  <a:srgbClr val="FF0000"/>
                </a:solidFill>
                <a:latin typeface="Arial" panose="020B0604020202020204" pitchFamily="34" charset="0"/>
                <a:cs typeface="Arial" panose="020B0604020202020204" pitchFamily="34" charset="0"/>
              </a:rPr>
              <a:t>Reemplazando los datos a la fórmula:</a:t>
            </a:r>
          </a:p>
        </p:txBody>
      </p:sp>
      <p:graphicFrame>
        <p:nvGraphicFramePr>
          <p:cNvPr id="3" name="3 Objeto"/>
          <p:cNvGraphicFramePr>
            <a:graphicFrameLocks noChangeAspect="1"/>
          </p:cNvGraphicFramePr>
          <p:nvPr/>
        </p:nvGraphicFramePr>
        <p:xfrm>
          <a:off x="611188" y="1125538"/>
          <a:ext cx="5184775" cy="1428750"/>
        </p:xfrm>
        <a:graphic>
          <a:graphicData uri="http://schemas.openxmlformats.org/presentationml/2006/ole">
            <mc:AlternateContent xmlns:mc="http://schemas.openxmlformats.org/markup-compatibility/2006">
              <mc:Choice xmlns:v="urn:schemas-microsoft-com:vml" Requires="v">
                <p:oleObj name="Ecuación" r:id="rId3" imgW="1409088" imgH="482391" progId="Equation.3">
                  <p:embed/>
                </p:oleObj>
              </mc:Choice>
              <mc:Fallback>
                <p:oleObj name="Ecuación" r:id="rId3" imgW="1409088" imgH="4823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125538"/>
                        <a:ext cx="5184775" cy="14287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4 Objeto"/>
          <p:cNvGraphicFramePr>
            <a:graphicFrameLocks noChangeAspect="1"/>
          </p:cNvGraphicFramePr>
          <p:nvPr/>
        </p:nvGraphicFramePr>
        <p:xfrm>
          <a:off x="539750" y="2695575"/>
          <a:ext cx="8208963" cy="1238250"/>
        </p:xfrm>
        <a:graphic>
          <a:graphicData uri="http://schemas.openxmlformats.org/presentationml/2006/ole">
            <mc:AlternateContent xmlns:mc="http://schemas.openxmlformats.org/markup-compatibility/2006">
              <mc:Choice xmlns:v="urn:schemas-microsoft-com:vml" Requires="v">
                <p:oleObj name="Ecuación" r:id="rId5" imgW="3314700" imgH="457200" progId="Equation.3">
                  <p:embed/>
                </p:oleObj>
              </mc:Choice>
              <mc:Fallback>
                <p:oleObj name="Ecuación" r:id="rId5" imgW="33147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695575"/>
                        <a:ext cx="8208963" cy="12382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6336493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323850" y="188913"/>
            <a:ext cx="8569325" cy="792162"/>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b="1">
                <a:solidFill>
                  <a:srgbClr val="FF0000"/>
                </a:solidFill>
                <a:latin typeface="Arial" panose="020B0604020202020204" pitchFamily="34" charset="0"/>
                <a:cs typeface="Arial" panose="020B0604020202020204" pitchFamily="34" charset="0"/>
              </a:rPr>
              <a:t>Tamaño de muestra en poblaciones Infinitas</a:t>
            </a:r>
          </a:p>
        </p:txBody>
      </p: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sp>
        <p:nvSpPr>
          <p:cNvPr id="4" name="Rectangle 7"/>
          <p:cNvSpPr>
            <a:spLocks noChangeArrowheads="1"/>
          </p:cNvSpPr>
          <p:nvPr/>
        </p:nvSpPr>
        <p:spPr bwMode="auto">
          <a:xfrm>
            <a:off x="250825" y="1254125"/>
            <a:ext cx="8686800" cy="2246313"/>
          </a:xfrm>
          <a:prstGeom prst="rect">
            <a:avLst/>
          </a:prstGeom>
          <a:solidFill>
            <a:schemeClr val="tx1"/>
          </a:solidFill>
          <a:ln w="28575">
            <a:solidFill>
              <a:srgbClr val="FF0066"/>
            </a:solidFill>
            <a:miter lim="800000"/>
            <a:headEnd/>
            <a:tailEnd/>
          </a:ln>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800" b="1">
                <a:solidFill>
                  <a:srgbClr val="0000FF"/>
                </a:solidFill>
                <a:latin typeface="Arial Narrow" panose="020B0606020202030204" pitchFamily="34" charset="0"/>
              </a:rPr>
              <a:t>Un médico desea investigar sobre los accidentes de motos, para ello quiere tomar una muestra con un nivel de confianza del 95% y que no exceda un error del 2%. ¿Qué tamaño de muestra tendrá que estimar, si la proporción del error es del 4%?</a:t>
            </a:r>
            <a:endParaRPr lang="es-MX" altLang="es-ES" sz="2800" b="1">
              <a:solidFill>
                <a:srgbClr val="0000FF"/>
              </a:solidFill>
              <a:latin typeface="Times New Roman" panose="02020603050405020304" pitchFamily="18" charset="0"/>
            </a:endParaRPr>
          </a:p>
        </p:txBody>
      </p:sp>
      <p:sp>
        <p:nvSpPr>
          <p:cNvPr id="5" name="Rectangle 7"/>
          <p:cNvSpPr>
            <a:spLocks noChangeArrowheads="1"/>
          </p:cNvSpPr>
          <p:nvPr/>
        </p:nvSpPr>
        <p:spPr bwMode="auto">
          <a:xfrm>
            <a:off x="265113" y="3716338"/>
            <a:ext cx="8686800" cy="954087"/>
          </a:xfrm>
          <a:prstGeom prst="rect">
            <a:avLst/>
          </a:prstGeom>
          <a:solidFill>
            <a:schemeClr val="tx1"/>
          </a:solidFill>
          <a:ln>
            <a:noFill/>
          </a:ln>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800" b="1">
                <a:solidFill>
                  <a:srgbClr val="FF0000"/>
                </a:solidFill>
                <a:latin typeface="Arial Narrow" panose="020B0606020202030204" pitchFamily="34" charset="0"/>
              </a:rPr>
              <a:t>DATOS: </a:t>
            </a:r>
            <a:r>
              <a:rPr lang="es-ES" altLang="es-ES" sz="2800" b="1">
                <a:solidFill>
                  <a:srgbClr val="0000FF"/>
                </a:solidFill>
                <a:latin typeface="Arial Narrow" panose="020B0606020202030204" pitchFamily="34" charset="0"/>
              </a:rPr>
              <a:t>Como </a:t>
            </a:r>
            <a:r>
              <a:rPr lang="es-ES" altLang="es-ES" sz="2800" b="1">
                <a:solidFill>
                  <a:srgbClr val="0000FF"/>
                </a:solidFill>
                <a:latin typeface="Times New Roman" panose="02020603050405020304" pitchFamily="18" charset="0"/>
              </a:rPr>
              <a:t>N no se conoce, entonces corresponde a población infinita.  Se usa la siguiente fórmula:</a:t>
            </a:r>
            <a:endParaRPr lang="es-MX" altLang="es-ES" sz="2800" b="1">
              <a:solidFill>
                <a:srgbClr val="0000FF"/>
              </a:solidFill>
              <a:latin typeface="Times New Roman" panose="02020603050405020304" pitchFamily="18" charset="0"/>
            </a:endParaRPr>
          </a:p>
        </p:txBody>
      </p:sp>
      <p:sp>
        <p:nvSpPr>
          <p:cNvPr id="6" name="Rectangle 7"/>
          <p:cNvSpPr>
            <a:spLocks noChangeArrowheads="1"/>
          </p:cNvSpPr>
          <p:nvPr/>
        </p:nvSpPr>
        <p:spPr bwMode="auto">
          <a:xfrm>
            <a:off x="3492500" y="4892675"/>
            <a:ext cx="5400675" cy="1692275"/>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600" b="1">
                <a:solidFill>
                  <a:srgbClr val="0000FF"/>
                </a:solidFill>
                <a:latin typeface="Arial Narrow" panose="020B0606020202030204" pitchFamily="34" charset="0"/>
              </a:rPr>
              <a:t>Nivel de Confianza del 95% (Z = 1.96).</a:t>
            </a:r>
          </a:p>
          <a:p>
            <a:pPr algn="just" eaLnBrk="1" hangingPunct="1">
              <a:spcBef>
                <a:spcPct val="0"/>
              </a:spcBef>
              <a:buClrTx/>
              <a:buSzTx/>
              <a:buFontTx/>
              <a:buNone/>
            </a:pPr>
            <a:r>
              <a:rPr lang="es-ES" altLang="es-ES" sz="2600" b="1">
                <a:solidFill>
                  <a:srgbClr val="0000FF"/>
                </a:solidFill>
                <a:latin typeface="Arial Narrow" panose="020B0606020202030204" pitchFamily="34" charset="0"/>
              </a:rPr>
              <a:t>Proporción de éxitos: p=4%</a:t>
            </a:r>
          </a:p>
          <a:p>
            <a:pPr algn="just" eaLnBrk="1" hangingPunct="1">
              <a:spcBef>
                <a:spcPct val="0"/>
              </a:spcBef>
              <a:buClrTx/>
              <a:buSzTx/>
              <a:buFontTx/>
              <a:buNone/>
            </a:pPr>
            <a:r>
              <a:rPr lang="es-ES" altLang="es-ES" sz="2600" b="1">
                <a:solidFill>
                  <a:srgbClr val="0000FF"/>
                </a:solidFill>
                <a:latin typeface="Arial Narrow" panose="020B0606020202030204" pitchFamily="34" charset="0"/>
              </a:rPr>
              <a:t>Proporción de fracaso: q = 1 – p = 96%</a:t>
            </a:r>
          </a:p>
          <a:p>
            <a:pPr algn="just" eaLnBrk="1" hangingPunct="1">
              <a:spcBef>
                <a:spcPct val="0"/>
              </a:spcBef>
              <a:buClrTx/>
              <a:buSzTx/>
              <a:buFontTx/>
              <a:buNone/>
            </a:pPr>
            <a:r>
              <a:rPr lang="es-ES" altLang="es-ES" sz="2600" b="1">
                <a:solidFill>
                  <a:srgbClr val="0000FF"/>
                </a:solidFill>
                <a:latin typeface="Arial Narrow" panose="020B0606020202030204" pitchFamily="34" charset="0"/>
              </a:rPr>
              <a:t>Error: 2%.</a:t>
            </a:r>
            <a:endParaRPr lang="es-MX" altLang="es-ES" sz="2600" b="1">
              <a:solidFill>
                <a:srgbClr val="0000FF"/>
              </a:solidFill>
              <a:latin typeface="Times New Roman" panose="02020603050405020304" pitchFamily="18" charset="0"/>
            </a:endParaRPr>
          </a:p>
        </p:txBody>
      </p:sp>
      <p:sp>
        <p:nvSpPr>
          <p:cNvPr id="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graphicFrame>
        <p:nvGraphicFramePr>
          <p:cNvPr id="8" name="3 Objeto"/>
          <p:cNvGraphicFramePr>
            <a:graphicFrameLocks noChangeAspect="1"/>
          </p:cNvGraphicFramePr>
          <p:nvPr/>
        </p:nvGraphicFramePr>
        <p:xfrm>
          <a:off x="179388" y="4922838"/>
          <a:ext cx="3230562" cy="1530350"/>
        </p:xfrm>
        <a:graphic>
          <a:graphicData uri="http://schemas.openxmlformats.org/presentationml/2006/ole">
            <mc:AlternateContent xmlns:mc="http://schemas.openxmlformats.org/markup-compatibility/2006">
              <mc:Choice xmlns:v="urn:schemas-microsoft-com:vml" Requires="v">
                <p:oleObj name="Ecuación" r:id="rId3" imgW="736280" imgH="444307" progId="Equation.3">
                  <p:embed/>
                </p:oleObj>
              </mc:Choice>
              <mc:Fallback>
                <p:oleObj name="Ecuación" r:id="rId3" imgW="736280"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922838"/>
                        <a:ext cx="3230562" cy="1530350"/>
                      </a:xfrm>
                      <a:prstGeom prst="rect">
                        <a:avLst/>
                      </a:prstGeom>
                      <a:blipFill dpi="0" rotWithShape="1">
                        <a:blip r:embed="rId2"/>
                        <a:srcRect/>
                        <a:tile tx="0" ty="0" sx="100000" sy="100000" flip="none" algn="tl"/>
                      </a:blipFill>
                      <a:ln w="38100">
                        <a:solidFill>
                          <a:srgbClr val="FF0000"/>
                        </a:solidFill>
                        <a:miter lim="800000"/>
                        <a:headEnd/>
                        <a:tailEnd/>
                      </a:ln>
                    </p:spPr>
                  </p:pic>
                </p:oleObj>
              </mc:Fallback>
            </mc:AlternateContent>
          </a:graphicData>
        </a:graphic>
      </p:graphicFrame>
      <p:sp>
        <p:nvSpPr>
          <p:cNvPr id="9" name="Rectangle 6"/>
          <p:cNvSpPr>
            <a:spLocks noChangeArrowheads="1"/>
          </p:cNvSpPr>
          <p:nvPr/>
        </p:nvSpPr>
        <p:spPr bwMode="auto">
          <a:xfrm>
            <a:off x="0" y="381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spTree>
    <p:extLst>
      <p:ext uri="{BB962C8B-B14F-4D97-AF65-F5344CB8AC3E}">
        <p14:creationId xmlns:p14="http://schemas.microsoft.com/office/powerpoint/2010/main" val="168210213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sp>
        <p:nvSpPr>
          <p:cNvPr id="3"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sp>
        <p:nvSpPr>
          <p:cNvPr id="4" name="Rectangle 6"/>
          <p:cNvSpPr>
            <a:spLocks noChangeArrowheads="1"/>
          </p:cNvSpPr>
          <p:nvPr/>
        </p:nvSpPr>
        <p:spPr bwMode="auto">
          <a:xfrm>
            <a:off x="0" y="381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sp>
        <p:nvSpPr>
          <p:cNvPr id="5" name="Rectangle 5"/>
          <p:cNvSpPr>
            <a:spLocks noChangeArrowheads="1"/>
          </p:cNvSpPr>
          <p:nvPr/>
        </p:nvSpPr>
        <p:spPr bwMode="auto">
          <a:xfrm>
            <a:off x="323850" y="188913"/>
            <a:ext cx="8569325" cy="792162"/>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b="1">
                <a:solidFill>
                  <a:srgbClr val="FF0000"/>
                </a:solidFill>
                <a:latin typeface="Arial" panose="020B0604020202020204" pitchFamily="34" charset="0"/>
                <a:cs typeface="Arial" panose="020B0604020202020204" pitchFamily="34" charset="0"/>
              </a:rPr>
              <a:t>Reemplazando los datos a la fórmula:</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graphicFrame>
        <p:nvGraphicFramePr>
          <p:cNvPr id="7" name="6 Objeto"/>
          <p:cNvGraphicFramePr>
            <a:graphicFrameLocks noChangeAspect="1"/>
          </p:cNvGraphicFramePr>
          <p:nvPr/>
        </p:nvGraphicFramePr>
        <p:xfrm>
          <a:off x="468313" y="1268413"/>
          <a:ext cx="8424862" cy="1338262"/>
        </p:xfrm>
        <a:graphic>
          <a:graphicData uri="http://schemas.openxmlformats.org/presentationml/2006/ole">
            <mc:AlternateContent xmlns:mc="http://schemas.openxmlformats.org/markup-compatibility/2006">
              <mc:Choice xmlns:v="urn:schemas-microsoft-com:vml" Requires="v">
                <p:oleObj name="Ecuación" r:id="rId3" imgW="3060700" imgH="482600" progId="Equation.3">
                  <p:embed/>
                </p:oleObj>
              </mc:Choice>
              <mc:Fallback>
                <p:oleObj name="Ecuación" r:id="rId3" imgW="30607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268413"/>
                        <a:ext cx="8424862" cy="1338262"/>
                      </a:xfrm>
                      <a:prstGeom prst="rect">
                        <a:avLst/>
                      </a:prstGeom>
                      <a:blipFill dpi="0" rotWithShape="1">
                        <a:blip r:embed="rId2"/>
                        <a:srcRect/>
                        <a:tile tx="0" ty="0" sx="100000" sy="100000" flip="none" algn="tl"/>
                      </a:blipFill>
                      <a:ln w="38100">
                        <a:solidFill>
                          <a:srgbClr val="FF0000"/>
                        </a:solidFill>
                        <a:miter lim="800000"/>
                        <a:headEnd/>
                        <a:tailEnd/>
                      </a:ln>
                    </p:spPr>
                  </p:pic>
                </p:oleObj>
              </mc:Fallback>
            </mc:AlternateContent>
          </a:graphicData>
        </a:graphic>
      </p:graphicFrame>
      <p:sp>
        <p:nvSpPr>
          <p:cNvPr id="8" name="Rectangle 3"/>
          <p:cNvSpPr>
            <a:spLocks noChangeArrowheads="1"/>
          </p:cNvSpPr>
          <p:nvPr/>
        </p:nvSpPr>
        <p:spPr bwMode="auto">
          <a:xfrm>
            <a:off x="0" y="41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spTree>
    <p:extLst>
      <p:ext uri="{BB962C8B-B14F-4D97-AF65-F5344CB8AC3E}">
        <p14:creationId xmlns:p14="http://schemas.microsoft.com/office/powerpoint/2010/main" val="332179453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7"/>
          <p:cNvSpPr>
            <a:spLocks noChangeArrowheads="1"/>
          </p:cNvSpPr>
          <p:nvPr/>
        </p:nvSpPr>
        <p:spPr bwMode="auto">
          <a:xfrm>
            <a:off x="250825" y="1109663"/>
            <a:ext cx="8686800" cy="1816100"/>
          </a:xfrm>
          <a:prstGeom prst="rect">
            <a:avLst/>
          </a:prstGeom>
          <a:solidFill>
            <a:schemeClr val="tx1"/>
          </a:solidFill>
          <a:ln w="28575">
            <a:solidFill>
              <a:srgbClr val="FF0066"/>
            </a:solidFill>
            <a:miter lim="800000"/>
            <a:headEnd/>
            <a:tailEnd/>
          </a:ln>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800" b="1">
                <a:solidFill>
                  <a:srgbClr val="0000FF"/>
                </a:solidFill>
                <a:latin typeface="Arial Narrow" panose="020B0606020202030204" pitchFamily="34" charset="0"/>
              </a:rPr>
              <a:t>Se desea estimar la prevalencia de tuberculosis en los diferentes Hospitales de 500 personas, con un error máximo del 5% y un intervalo de confianza del 95%. Basados en estudios previos, se espera una prevalencia del 10%.</a:t>
            </a:r>
            <a:endParaRPr lang="es-MX" altLang="es-ES" sz="2800" b="1">
              <a:solidFill>
                <a:srgbClr val="0000FF"/>
              </a:solidFill>
              <a:latin typeface="Times New Roman" panose="02020603050405020304" pitchFamily="18" charset="0"/>
            </a:endParaRPr>
          </a:p>
        </p:txBody>
      </p:sp>
      <p:sp>
        <p:nvSpPr>
          <p:cNvPr id="3" name="Rectangle 7"/>
          <p:cNvSpPr>
            <a:spLocks noChangeArrowheads="1"/>
          </p:cNvSpPr>
          <p:nvPr/>
        </p:nvSpPr>
        <p:spPr bwMode="auto">
          <a:xfrm>
            <a:off x="265113" y="2997200"/>
            <a:ext cx="8686800" cy="954088"/>
          </a:xfrm>
          <a:prstGeom prst="rect">
            <a:avLst/>
          </a:prstGeom>
          <a:solidFill>
            <a:schemeClr val="tx1"/>
          </a:solidFill>
          <a:ln w="9525">
            <a:solidFill>
              <a:srgbClr val="FF0000"/>
            </a:solidFill>
            <a:miter lim="800000"/>
            <a:headEnd/>
            <a:tailEnd/>
          </a:ln>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800" b="1">
                <a:solidFill>
                  <a:srgbClr val="FF0000"/>
                </a:solidFill>
                <a:latin typeface="Arial Narrow" panose="020B0606020202030204" pitchFamily="34" charset="0"/>
              </a:rPr>
              <a:t>DATOS: </a:t>
            </a:r>
            <a:r>
              <a:rPr lang="es-ES" altLang="es-ES" sz="2800" b="1">
                <a:solidFill>
                  <a:srgbClr val="0000FF"/>
                </a:solidFill>
                <a:latin typeface="Arial Narrow" panose="020B0606020202030204" pitchFamily="34" charset="0"/>
              </a:rPr>
              <a:t>Como 500&lt;100000</a:t>
            </a:r>
            <a:r>
              <a:rPr lang="es-ES" altLang="es-ES" sz="2800" b="1">
                <a:solidFill>
                  <a:srgbClr val="0000FF"/>
                </a:solidFill>
                <a:latin typeface="Times New Roman" panose="02020603050405020304" pitchFamily="18" charset="0"/>
              </a:rPr>
              <a:t>, entonces corresponde a población finita.  Se usa la siguiente fórmula:</a:t>
            </a:r>
            <a:endParaRPr lang="es-MX" altLang="es-ES" sz="2800" b="1">
              <a:solidFill>
                <a:srgbClr val="0000FF"/>
              </a:solidFill>
              <a:latin typeface="Times New Roman" panose="02020603050405020304" pitchFamily="18" charset="0"/>
            </a:endParaRPr>
          </a:p>
        </p:txBody>
      </p:sp>
      <p:sp>
        <p:nvSpPr>
          <p:cNvPr id="4" name="Rectangle 7"/>
          <p:cNvSpPr>
            <a:spLocks noChangeArrowheads="1"/>
          </p:cNvSpPr>
          <p:nvPr/>
        </p:nvSpPr>
        <p:spPr bwMode="auto">
          <a:xfrm>
            <a:off x="3635375" y="4329113"/>
            <a:ext cx="5400675" cy="1692275"/>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ES" altLang="es-ES" sz="2600" b="1">
                <a:solidFill>
                  <a:srgbClr val="0000FF"/>
                </a:solidFill>
                <a:latin typeface="Arial Narrow" panose="020B0606020202030204" pitchFamily="34" charset="0"/>
              </a:rPr>
              <a:t>Nivel de Confianza: 95% (Z = 1.96).</a:t>
            </a:r>
          </a:p>
          <a:p>
            <a:pPr algn="just" eaLnBrk="1" hangingPunct="1">
              <a:spcBef>
                <a:spcPct val="0"/>
              </a:spcBef>
              <a:buClrTx/>
              <a:buSzTx/>
              <a:buFontTx/>
              <a:buNone/>
            </a:pPr>
            <a:r>
              <a:rPr lang="es-ES" altLang="es-ES" sz="2600" b="1">
                <a:solidFill>
                  <a:srgbClr val="0000FF"/>
                </a:solidFill>
                <a:latin typeface="Arial Narrow" panose="020B0606020202030204" pitchFamily="34" charset="0"/>
              </a:rPr>
              <a:t>Proporción de éxitos: p=10%</a:t>
            </a:r>
          </a:p>
          <a:p>
            <a:pPr algn="just" eaLnBrk="1" hangingPunct="1">
              <a:spcBef>
                <a:spcPct val="0"/>
              </a:spcBef>
              <a:buClrTx/>
              <a:buSzTx/>
              <a:buFontTx/>
              <a:buNone/>
            </a:pPr>
            <a:r>
              <a:rPr lang="es-ES" altLang="es-ES" sz="2600" b="1">
                <a:solidFill>
                  <a:srgbClr val="0000FF"/>
                </a:solidFill>
                <a:latin typeface="Arial Narrow" panose="020B0606020202030204" pitchFamily="34" charset="0"/>
              </a:rPr>
              <a:t>Proporción de fracaso: q = 1 – p = 90%</a:t>
            </a:r>
          </a:p>
          <a:p>
            <a:pPr algn="just" eaLnBrk="1" hangingPunct="1">
              <a:spcBef>
                <a:spcPct val="0"/>
              </a:spcBef>
              <a:buClrTx/>
              <a:buSzTx/>
              <a:buFontTx/>
              <a:buNone/>
            </a:pPr>
            <a:r>
              <a:rPr lang="es-ES" altLang="es-ES" sz="2600" b="1">
                <a:solidFill>
                  <a:srgbClr val="0000FF"/>
                </a:solidFill>
                <a:latin typeface="Arial Narrow" panose="020B0606020202030204" pitchFamily="34" charset="0"/>
              </a:rPr>
              <a:t>Error: 5%.</a:t>
            </a:r>
            <a:endParaRPr lang="es-MX" altLang="es-ES" sz="2600" b="1">
              <a:solidFill>
                <a:srgbClr val="0000FF"/>
              </a:solidFill>
              <a:latin typeface="Times New Roman" panose="02020603050405020304" pitchFamily="18" charset="0"/>
            </a:endParaRPr>
          </a:p>
        </p:txBody>
      </p:sp>
      <p:sp>
        <p:nvSpPr>
          <p:cNvPr id="5" name="Rectangle 5"/>
          <p:cNvSpPr>
            <a:spLocks noChangeArrowheads="1"/>
          </p:cNvSpPr>
          <p:nvPr/>
        </p:nvSpPr>
        <p:spPr bwMode="auto">
          <a:xfrm>
            <a:off x="323850" y="188913"/>
            <a:ext cx="8569325" cy="792162"/>
          </a:xfrm>
          <a:prstGeom prst="rect">
            <a:avLst/>
          </a:prstGeom>
          <a:blipFill dpi="0" rotWithShape="1">
            <a:blip r:embed="rId2"/>
            <a:srcRect/>
            <a:tile tx="0" ty="0" sx="100000" sy="100000" flip="none" algn="tl"/>
          </a:blipFill>
          <a:ln w="9525">
            <a:solidFill>
              <a:srgbClr val="FF6600"/>
            </a:solidFill>
            <a:miter lim="800000"/>
            <a:headEnd/>
            <a:tailEnd/>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sz="4800" b="1">
                <a:solidFill>
                  <a:srgbClr val="FF0000"/>
                </a:solidFill>
                <a:latin typeface="Arial" panose="020B0604020202020204" pitchFamily="34" charset="0"/>
                <a:cs typeface="Arial" panose="020B0604020202020204" pitchFamily="34" charset="0"/>
              </a:rPr>
              <a:t>Ejemplo</a:t>
            </a:r>
          </a:p>
        </p:txBody>
      </p:sp>
      <p:graphicFrame>
        <p:nvGraphicFramePr>
          <p:cNvPr id="6" name="1 Objeto"/>
          <p:cNvGraphicFramePr>
            <a:graphicFrameLocks noChangeAspect="1"/>
          </p:cNvGraphicFramePr>
          <p:nvPr/>
        </p:nvGraphicFramePr>
        <p:xfrm>
          <a:off x="179388" y="4411663"/>
          <a:ext cx="3270250" cy="1428750"/>
        </p:xfrm>
        <a:graphic>
          <a:graphicData uri="http://schemas.openxmlformats.org/presentationml/2006/ole">
            <mc:AlternateContent xmlns:mc="http://schemas.openxmlformats.org/markup-compatibility/2006">
              <mc:Choice xmlns:v="urn:schemas-microsoft-com:vml" Requires="v">
                <p:oleObj name="Ecuación" r:id="rId3" imgW="1409088" imgH="482391" progId="Equation.3">
                  <p:embed/>
                </p:oleObj>
              </mc:Choice>
              <mc:Fallback>
                <p:oleObj name="Ecuación" r:id="rId3" imgW="1409088" imgH="4823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4411663"/>
                        <a:ext cx="3270250" cy="14287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527997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6" name="Rectangle 4"/>
          <p:cNvSpPr>
            <a:spLocks noChangeArrowheads="1"/>
          </p:cNvSpPr>
          <p:nvPr/>
        </p:nvSpPr>
        <p:spPr bwMode="auto">
          <a:xfrm>
            <a:off x="685800" y="381000"/>
            <a:ext cx="7772400" cy="7620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s-ES_tradnl" altLang="es-ES" sz="4000" b="1" i="1">
                <a:solidFill>
                  <a:srgbClr val="FF0000"/>
                </a:solidFill>
                <a:latin typeface="Times New Roman" panose="02020603050405020304" pitchFamily="18" charset="0"/>
              </a:rPr>
              <a:t>Términos técnicos en el Muestreo</a:t>
            </a:r>
            <a:endParaRPr lang="es-ES_tradnl" altLang="es-ES" sz="4400" b="1" i="1">
              <a:solidFill>
                <a:srgbClr val="FF0000"/>
              </a:solidFill>
              <a:latin typeface="Times New Roman" panose="02020603050405020304" pitchFamily="18" charset="0"/>
            </a:endParaRPr>
          </a:p>
        </p:txBody>
      </p:sp>
      <p:sp>
        <p:nvSpPr>
          <p:cNvPr id="17" name="Rectangle 5"/>
          <p:cNvSpPr>
            <a:spLocks noChangeArrowheads="1"/>
          </p:cNvSpPr>
          <p:nvPr/>
        </p:nvSpPr>
        <p:spPr bwMode="auto">
          <a:xfrm>
            <a:off x="304800" y="1557338"/>
            <a:ext cx="3352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buClr>
                <a:schemeClr val="tx2"/>
              </a:buClr>
              <a:buSzTx/>
              <a:buFontTx/>
              <a:buNone/>
            </a:pPr>
            <a:r>
              <a:rPr lang="es-ES_tradnl" altLang="es-ES" sz="2800" b="1" i="1">
                <a:latin typeface="Times New Roman" panose="02020603050405020304" pitchFamily="18" charset="0"/>
              </a:rPr>
              <a:t>Unidad de muestreo</a:t>
            </a:r>
          </a:p>
        </p:txBody>
      </p:sp>
      <p:pic>
        <p:nvPicPr>
          <p:cNvPr id="18" name="Picture 6" descr="edif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188" y="2943225"/>
            <a:ext cx="21526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PE01838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3725863"/>
            <a:ext cx="1676400"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PE02719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1488" y="3690938"/>
            <a:ext cx="1738312"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9"/>
          <p:cNvSpPr>
            <a:spLocks noChangeArrowheads="1"/>
          </p:cNvSpPr>
          <p:nvPr/>
        </p:nvSpPr>
        <p:spPr bwMode="auto">
          <a:xfrm>
            <a:off x="3200400" y="2590800"/>
            <a:ext cx="2819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buClr>
                <a:schemeClr val="tx2"/>
              </a:buClr>
              <a:buSzTx/>
              <a:buFontTx/>
              <a:buNone/>
            </a:pPr>
            <a:r>
              <a:rPr lang="es-ES_tradnl" altLang="es-ES" sz="2800" b="1" i="1">
                <a:latin typeface="Times New Roman" panose="02020603050405020304" pitchFamily="18" charset="0"/>
              </a:rPr>
              <a:t>Unidad elemental</a:t>
            </a:r>
          </a:p>
        </p:txBody>
      </p:sp>
      <p:sp>
        <p:nvSpPr>
          <p:cNvPr id="22" name="Rectangle 10"/>
          <p:cNvSpPr>
            <a:spLocks noChangeArrowheads="1"/>
          </p:cNvSpPr>
          <p:nvPr/>
        </p:nvSpPr>
        <p:spPr bwMode="auto">
          <a:xfrm>
            <a:off x="6096000" y="3352800"/>
            <a:ext cx="3048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buClr>
                <a:schemeClr val="tx2"/>
              </a:buClr>
              <a:buSzTx/>
              <a:buFontTx/>
              <a:buNone/>
            </a:pPr>
            <a:r>
              <a:rPr lang="es-ES_tradnl" altLang="es-ES" sz="2800" b="1" i="1">
                <a:latin typeface="Times New Roman" panose="02020603050405020304" pitchFamily="18" charset="0"/>
              </a:rPr>
              <a:t>Unidad reportante</a:t>
            </a:r>
          </a:p>
        </p:txBody>
      </p:sp>
      <p:pic>
        <p:nvPicPr>
          <p:cNvPr id="23" name="Picture 11" descr="PE01838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2313" y="4629150"/>
            <a:ext cx="1676400"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1 Flecha abajo"/>
          <p:cNvSpPr/>
          <p:nvPr/>
        </p:nvSpPr>
        <p:spPr>
          <a:xfrm>
            <a:off x="1547813" y="2060575"/>
            <a:ext cx="433387" cy="882650"/>
          </a:xfrm>
          <a:prstGeom prst="downArrow">
            <a:avLst/>
          </a:prstGeom>
          <a:solidFill>
            <a:srgbClr val="FF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25" name="13 Flecha abajo"/>
          <p:cNvSpPr/>
          <p:nvPr/>
        </p:nvSpPr>
        <p:spPr>
          <a:xfrm>
            <a:off x="4281488" y="3095625"/>
            <a:ext cx="433387" cy="882650"/>
          </a:xfrm>
          <a:prstGeom prst="downArrow">
            <a:avLst/>
          </a:prstGeom>
          <a:solidFill>
            <a:srgbClr val="FF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26" name="14 Flecha abajo"/>
          <p:cNvSpPr/>
          <p:nvPr/>
        </p:nvSpPr>
        <p:spPr>
          <a:xfrm>
            <a:off x="7524750" y="3910013"/>
            <a:ext cx="433388" cy="671512"/>
          </a:xfrm>
          <a:prstGeom prst="downArrow">
            <a:avLst/>
          </a:prstGeom>
          <a:solidFill>
            <a:srgbClr val="FF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Tree>
    <p:extLst>
      <p:ext uri="{BB962C8B-B14F-4D97-AF65-F5344CB8AC3E}">
        <p14:creationId xmlns:p14="http://schemas.microsoft.com/office/powerpoint/2010/main" val="558000450"/>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188640"/>
            <a:ext cx="9144000" cy="6408712"/>
          </a:xfrm>
          <a:prstGeom prst="rect">
            <a:avLst/>
          </a:prstGeom>
          <a:solidFill>
            <a:schemeClr val="tx1"/>
          </a:solidFill>
        </p:spPr>
      </p:pic>
    </p:spTree>
    <p:extLst>
      <p:ext uri="{BB962C8B-B14F-4D97-AF65-F5344CB8AC3E}">
        <p14:creationId xmlns:p14="http://schemas.microsoft.com/office/powerpoint/2010/main" val="955378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7504" y="332656"/>
            <a:ext cx="8928992" cy="5658613"/>
          </a:xfrm>
          <a:prstGeom prst="rect">
            <a:avLst/>
          </a:prstGeom>
          <a:solidFill>
            <a:schemeClr val="tx1"/>
          </a:solidFill>
        </p:spPr>
      </p:pic>
    </p:spTree>
    <p:extLst>
      <p:ext uri="{BB962C8B-B14F-4D97-AF65-F5344CB8AC3E}">
        <p14:creationId xmlns:p14="http://schemas.microsoft.com/office/powerpoint/2010/main" val="238616468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07504" y="332656"/>
            <a:ext cx="8856984" cy="6048671"/>
          </a:xfrm>
          <a:prstGeom prst="rect">
            <a:avLst/>
          </a:prstGeom>
          <a:solidFill>
            <a:schemeClr val="tx1"/>
          </a:solidFill>
        </p:spPr>
      </p:pic>
    </p:spTree>
    <p:extLst>
      <p:ext uri="{BB962C8B-B14F-4D97-AF65-F5344CB8AC3E}">
        <p14:creationId xmlns:p14="http://schemas.microsoft.com/office/powerpoint/2010/main" val="254259912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8"/>
          <p:cNvSpPr>
            <a:spLocks noGrp="1" noChangeArrowheads="1"/>
          </p:cNvSpPr>
          <p:nvPr>
            <p:ph type="ftr" sz="quarter" idx="11"/>
          </p:nvPr>
        </p:nvSpPr>
        <p:spPr/>
        <p:txBody>
          <a:bodyPr/>
          <a:lstStyle/>
          <a:p>
            <a:pPr>
              <a:defRPr/>
            </a:pPr>
            <a:r>
              <a:rPr lang="es-MX" dirty="0"/>
              <a:t>V. </a:t>
            </a:r>
            <a:r>
              <a:rPr lang="es-MX" dirty="0" err="1"/>
              <a:t>Ibañez</a:t>
            </a:r>
            <a:endParaRPr lang="es-MX" dirty="0"/>
          </a:p>
        </p:txBody>
      </p:sp>
      <p:sp>
        <p:nvSpPr>
          <p:cNvPr id="5" name="Rectangle 9"/>
          <p:cNvSpPr>
            <a:spLocks noGrp="1" noChangeArrowheads="1"/>
          </p:cNvSpPr>
          <p:nvPr>
            <p:ph type="sldNum" sz="quarter" idx="12"/>
          </p:nvPr>
        </p:nvSpPr>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6BD459DD-FB31-465B-8204-2ED0E84A2DC7}" type="slidenum">
              <a:rPr lang="es-MX" altLang="es-PE" smtClean="0">
                <a:latin typeface="Arial" panose="020B0604020202020204" pitchFamily="34" charset="0"/>
              </a:rPr>
              <a:pPr eaLnBrk="1" hangingPunct="1">
                <a:defRPr/>
              </a:pPr>
              <a:t>33</a:t>
            </a:fld>
            <a:endParaRPr lang="es-MX" altLang="es-PE">
              <a:latin typeface="Arial" panose="020B0604020202020204" pitchFamily="34" charset="0"/>
            </a:endParaRPr>
          </a:p>
        </p:txBody>
      </p:sp>
      <p:graphicFrame>
        <p:nvGraphicFramePr>
          <p:cNvPr id="159748" name="2 Objeto"/>
          <p:cNvGraphicFramePr>
            <a:graphicFrameLocks noChangeAspect="1"/>
          </p:cNvGraphicFramePr>
          <p:nvPr>
            <p:extLst>
              <p:ext uri="{D42A27DB-BD31-4B8C-83A1-F6EECF244321}">
                <p14:modId xmlns:p14="http://schemas.microsoft.com/office/powerpoint/2010/main" val="993736718"/>
              </p:ext>
            </p:extLst>
          </p:nvPr>
        </p:nvGraphicFramePr>
        <p:xfrm>
          <a:off x="1163638" y="1052513"/>
          <a:ext cx="6834187" cy="4105275"/>
        </p:xfrm>
        <a:graphic>
          <a:graphicData uri="http://schemas.openxmlformats.org/presentationml/2006/ole">
            <mc:AlternateContent xmlns:mc="http://schemas.openxmlformats.org/markup-compatibility/2006">
              <mc:Choice xmlns:v="urn:schemas-microsoft-com:vml" Requires="v">
                <p:oleObj name="Visio" r:id="rId3" imgW="4284502" imgH="2448028" progId="Visio.Drawing.11">
                  <p:link updateAutomatic="1"/>
                </p:oleObj>
              </mc:Choice>
              <mc:Fallback>
                <p:oleObj name="Visio" r:id="rId3" imgW="4284502" imgH="2448028" progId="Visio.Drawing.11">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638" y="1052513"/>
                        <a:ext cx="683418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157459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6" name="Imagen 5"/>
          <p:cNvPicPr>
            <a:picLocks noChangeAspect="1"/>
          </p:cNvPicPr>
          <p:nvPr/>
        </p:nvPicPr>
        <p:blipFill>
          <a:blip r:embed="rId3"/>
          <a:stretch>
            <a:fillRect/>
          </a:stretch>
        </p:blipFill>
        <p:spPr>
          <a:xfrm>
            <a:off x="0" y="0"/>
            <a:ext cx="9144000" cy="6858000"/>
          </a:xfrm>
          <a:prstGeom prst="rect">
            <a:avLst/>
          </a:prstGeom>
          <a:solidFill>
            <a:schemeClr val="tx1"/>
          </a:solidFill>
        </p:spPr>
      </p:pic>
    </p:spTree>
    <p:extLst>
      <p:ext uri="{BB962C8B-B14F-4D97-AF65-F5344CB8AC3E}">
        <p14:creationId xmlns:p14="http://schemas.microsoft.com/office/powerpoint/2010/main" val="175439218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sz="quarter" idx="12"/>
          </p:nvPr>
        </p:nvSpPr>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66CE9577-9ED2-478F-9CF5-AC34C0434346}" type="slidenum">
              <a:rPr lang="es-MX" altLang="es-PE" smtClean="0">
                <a:latin typeface="Arial" panose="020B0604020202020204" pitchFamily="34" charset="0"/>
              </a:rPr>
              <a:pPr eaLnBrk="1" hangingPunct="1">
                <a:defRPr/>
              </a:pPr>
              <a:t>35</a:t>
            </a:fld>
            <a:endParaRPr lang="es-MX" altLang="es-PE">
              <a:latin typeface="Arial" panose="020B0604020202020204" pitchFamily="34" charset="0"/>
            </a:endParaRPr>
          </a:p>
        </p:txBody>
      </p:sp>
      <p:pic>
        <p:nvPicPr>
          <p:cNvPr id="160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15888"/>
            <a:ext cx="8856663" cy="648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1617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88913"/>
            <a:ext cx="8713788" cy="631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892"/>
            <a:ext cx="9059713" cy="6504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163842" name="Rectangle 3"/>
          <p:cNvSpPr txBox="1">
            <a:spLocks noChangeArrowheads="1"/>
          </p:cNvSpPr>
          <p:nvPr/>
        </p:nvSpPr>
        <p:spPr bwMode="auto">
          <a:xfrm>
            <a:off x="265113" y="1557338"/>
            <a:ext cx="6395119" cy="4679950"/>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3600" b="1" dirty="0">
                <a:solidFill>
                  <a:srgbClr val="0000FF"/>
                </a:solidFill>
                <a:latin typeface="Arial Narrow" panose="020B0606020202030204" pitchFamily="34" charset="0"/>
              </a:rPr>
              <a:t>Es una técnica que consiste en </a:t>
            </a:r>
            <a:r>
              <a:rPr lang="es-ES" altLang="es-PE" sz="3600" b="1" dirty="0">
                <a:solidFill>
                  <a:srgbClr val="C00000"/>
                </a:solidFill>
                <a:latin typeface="Arial Narrow" panose="020B0606020202030204" pitchFamily="34" charset="0"/>
              </a:rPr>
              <a:t>visualizar o captar a través de la vista</a:t>
            </a:r>
            <a:r>
              <a:rPr lang="es-ES" altLang="es-PE" sz="3600" b="1" dirty="0">
                <a:solidFill>
                  <a:srgbClr val="0000FF"/>
                </a:solidFill>
                <a:latin typeface="Arial Narrow" panose="020B0606020202030204" pitchFamily="34" charset="0"/>
              </a:rPr>
              <a:t>, en forma sistemática cualquier hecho, situación o fenómeno que ocurra en la naturaleza o la sociedad. Registro de observación: Listado de ítems relacionados con los objetivos.</a:t>
            </a:r>
          </a:p>
        </p:txBody>
      </p:sp>
      <p:sp>
        <p:nvSpPr>
          <p:cNvPr id="3" name="Rectangle 4"/>
          <p:cNvSpPr>
            <a:spLocks noChangeArrowheads="1"/>
          </p:cNvSpPr>
          <p:nvPr/>
        </p:nvSpPr>
        <p:spPr bwMode="auto">
          <a:xfrm>
            <a:off x="265113" y="442913"/>
            <a:ext cx="8640762" cy="609600"/>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LA OBSERVACIÓN</a:t>
            </a:r>
          </a:p>
        </p:txBody>
      </p:sp>
      <p:pic>
        <p:nvPicPr>
          <p:cNvPr id="4" name="Picture 3" descr="D:\15 paticita\GIFS\6\Gifs%20Animados%20Ciencia%20%2817%29[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524174"/>
            <a:ext cx="2195736" cy="457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68275"/>
            <a:ext cx="8856663" cy="642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http://4afr1992.iespana.es/cd3fciencia/ffiaciencia/ffiacienciainteractiva/observaroj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3933056"/>
            <a:ext cx="3067006"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8"/>
          <p:cNvSpPr>
            <a:spLocks noGrp="1" noChangeArrowheads="1"/>
          </p:cNvSpPr>
          <p:nvPr>
            <p:ph type="ftr" sz="quarter" idx="11"/>
          </p:nvPr>
        </p:nvSpPr>
        <p:spPr>
          <a:xfrm>
            <a:off x="3124200" y="6245225"/>
            <a:ext cx="2895600" cy="476250"/>
          </a:xfrm>
        </p:spPr>
        <p:txBody>
          <a:bodyPr/>
          <a:lstStyle/>
          <a:p>
            <a:pPr>
              <a:defRPr/>
            </a:pPr>
            <a:r>
              <a:rPr lang="es-MX" dirty="0"/>
              <a:t>V. </a:t>
            </a:r>
            <a:r>
              <a:rPr lang="es-MX" dirty="0" err="1"/>
              <a:t>Ibañez</a:t>
            </a:r>
            <a:endParaRPr lang="es-MX" dirty="0"/>
          </a:p>
        </p:txBody>
      </p:sp>
      <p:sp>
        <p:nvSpPr>
          <p:cNvPr id="3" name="Rectangle 9"/>
          <p:cNvSpPr>
            <a:spLocks noGrp="1" noChangeArrowheads="1"/>
          </p:cNvSpPr>
          <p:nvPr>
            <p:ph type="sldNum" sz="quarter" idx="12"/>
          </p:nvPr>
        </p:nvSpPr>
        <p:spPr>
          <a:xfrm>
            <a:off x="6553200" y="6245225"/>
            <a:ext cx="2133600" cy="476250"/>
          </a:xfrm>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9DF5698B-1A8C-446D-B419-C77BB5C8FFD9}" type="slidenum">
              <a:rPr lang="es-MX" altLang="es-PE" smtClean="0">
                <a:latin typeface="Arial" panose="020B0604020202020204" pitchFamily="34" charset="0"/>
              </a:rPr>
              <a:pPr eaLnBrk="1" hangingPunct="1">
                <a:defRPr/>
              </a:pPr>
              <a:t>4</a:t>
            </a:fld>
            <a:endParaRPr lang="es-MX" altLang="es-PE">
              <a:latin typeface="Arial" panose="020B0604020202020204" pitchFamily="34" charset="0"/>
            </a:endParaRPr>
          </a:p>
        </p:txBody>
      </p:sp>
      <p:sp>
        <p:nvSpPr>
          <p:cNvPr id="4" name="Rectangle 5"/>
          <p:cNvSpPr>
            <a:spLocks noChangeArrowheads="1"/>
          </p:cNvSpPr>
          <p:nvPr/>
        </p:nvSpPr>
        <p:spPr bwMode="auto">
          <a:xfrm>
            <a:off x="971550" y="404813"/>
            <a:ext cx="6985000" cy="8636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buClr>
                <a:schemeClr val="tx2"/>
              </a:buClr>
              <a:buSzTx/>
              <a:buFontTx/>
              <a:buNone/>
            </a:pPr>
            <a:r>
              <a:rPr lang="es-ES_tradnl" altLang="es-ES" sz="5400" b="1" i="1">
                <a:solidFill>
                  <a:srgbClr val="FF0000"/>
                </a:solidFill>
                <a:latin typeface="Times New Roman" panose="02020603050405020304" pitchFamily="18" charset="0"/>
              </a:rPr>
              <a:t>Marco de muestreo</a:t>
            </a:r>
          </a:p>
        </p:txBody>
      </p:sp>
      <p:pic>
        <p:nvPicPr>
          <p:cNvPr id="5" name="Picture 6" descr="BS00975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716338"/>
            <a:ext cx="27432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BS00580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716338"/>
            <a:ext cx="2536825"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p:cNvSpPr>
            <a:spLocks noChangeArrowheads="1"/>
          </p:cNvSpPr>
          <p:nvPr/>
        </p:nvSpPr>
        <p:spPr bwMode="auto">
          <a:xfrm>
            <a:off x="304800" y="2133600"/>
            <a:ext cx="513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buClr>
                <a:schemeClr val="tx2"/>
              </a:buClr>
              <a:buSzTx/>
              <a:buFontTx/>
              <a:buNone/>
            </a:pPr>
            <a:r>
              <a:rPr lang="es-ES_tradnl" altLang="es-ES" sz="3600" b="1" i="1">
                <a:latin typeface="Times New Roman" panose="02020603050405020304" pitchFamily="18" charset="0"/>
              </a:rPr>
              <a:t>Base de datos (Registros)</a:t>
            </a:r>
          </a:p>
        </p:txBody>
      </p:sp>
      <p:grpSp>
        <p:nvGrpSpPr>
          <p:cNvPr id="8" name="2 Grupo"/>
          <p:cNvGrpSpPr/>
          <p:nvPr/>
        </p:nvGrpSpPr>
        <p:grpSpPr>
          <a:xfrm>
            <a:off x="6084168" y="3311590"/>
            <a:ext cx="2592288" cy="3357770"/>
            <a:chOff x="6172200" y="3227388"/>
            <a:chExt cx="2133600" cy="3006725"/>
          </a:xfrm>
          <a:solidFill>
            <a:srgbClr val="FFFF66"/>
          </a:solidFill>
        </p:grpSpPr>
        <p:pic>
          <p:nvPicPr>
            <p:cNvPr id="9" name="Picture 9" descr="map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227388"/>
              <a:ext cx="2133600" cy="17256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10" descr="map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4953000"/>
              <a:ext cx="2133600" cy="1281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1" name="Rectangle 11"/>
          <p:cNvSpPr>
            <a:spLocks noChangeArrowheads="1"/>
          </p:cNvSpPr>
          <p:nvPr/>
        </p:nvSpPr>
        <p:spPr bwMode="auto">
          <a:xfrm>
            <a:off x="5508625" y="1484313"/>
            <a:ext cx="3455988"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buClr>
                <a:schemeClr val="tx2"/>
              </a:buClr>
              <a:buSzTx/>
              <a:buFontTx/>
              <a:buNone/>
            </a:pPr>
            <a:r>
              <a:rPr lang="es-ES_tradnl" altLang="es-ES" sz="4000" b="1" i="1">
                <a:latin typeface="Times New Roman" panose="02020603050405020304" pitchFamily="18" charset="0"/>
              </a:rPr>
              <a:t>Mapas cartográficos</a:t>
            </a:r>
            <a:endParaRPr lang="es-ES_tradnl" altLang="es-ES" sz="2800" b="1" i="1">
              <a:latin typeface="Times New Roman" panose="02020603050405020304" pitchFamily="18" charset="0"/>
            </a:endParaRPr>
          </a:p>
        </p:txBody>
      </p:sp>
      <p:sp>
        <p:nvSpPr>
          <p:cNvPr id="12" name="13 Flecha abajo"/>
          <p:cNvSpPr/>
          <p:nvPr/>
        </p:nvSpPr>
        <p:spPr>
          <a:xfrm>
            <a:off x="7167563" y="2819400"/>
            <a:ext cx="433387" cy="492125"/>
          </a:xfrm>
          <a:prstGeom prst="downArrow">
            <a:avLst/>
          </a:prstGeom>
          <a:solidFill>
            <a:srgbClr val="99FF3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3" name="14 Flecha abajo"/>
          <p:cNvSpPr/>
          <p:nvPr/>
        </p:nvSpPr>
        <p:spPr>
          <a:xfrm>
            <a:off x="1458913" y="2768600"/>
            <a:ext cx="434975" cy="804863"/>
          </a:xfrm>
          <a:prstGeom prst="downArrow">
            <a:avLst/>
          </a:prstGeom>
          <a:solidFill>
            <a:srgbClr val="99FF3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4" name="15 Flecha abajo"/>
          <p:cNvSpPr/>
          <p:nvPr/>
        </p:nvSpPr>
        <p:spPr>
          <a:xfrm>
            <a:off x="3859213" y="2768600"/>
            <a:ext cx="434975" cy="804863"/>
          </a:xfrm>
          <a:prstGeom prst="downArrow">
            <a:avLst/>
          </a:prstGeom>
          <a:solidFill>
            <a:srgbClr val="99FF3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Tree>
    <p:extLst>
      <p:ext uri="{BB962C8B-B14F-4D97-AF65-F5344CB8AC3E}">
        <p14:creationId xmlns:p14="http://schemas.microsoft.com/office/powerpoint/2010/main" val="91045167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06463"/>
            <a:ext cx="8785225" cy="569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179388" y="188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INSTRUMENTOS DE LA OBSERVACIÓN</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179388" y="442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LA ENTREVISTA</a:t>
            </a:r>
          </a:p>
        </p:txBody>
      </p:sp>
      <p:sp>
        <p:nvSpPr>
          <p:cNvPr id="166915" name="Rectangle 3"/>
          <p:cNvSpPr txBox="1">
            <a:spLocks noChangeArrowheads="1"/>
          </p:cNvSpPr>
          <p:nvPr/>
        </p:nvSpPr>
        <p:spPr bwMode="auto">
          <a:xfrm>
            <a:off x="265113" y="1557338"/>
            <a:ext cx="8640762" cy="3959225"/>
          </a:xfrm>
          <a:prstGeom prst="rect">
            <a:avLst/>
          </a:prstGeom>
          <a:noFill/>
          <a:ln w="5715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4000" b="1" dirty="0">
                <a:solidFill>
                  <a:srgbClr val="0000FF"/>
                </a:solidFill>
                <a:latin typeface="Arial Narrow" panose="020B0606020202030204" pitchFamily="34" charset="0"/>
              </a:rPr>
              <a:t>Es una técnica exclusiva de las ciencias humanas, </a:t>
            </a:r>
            <a:r>
              <a:rPr lang="es-ES" altLang="es-PE" sz="4000" b="1" dirty="0">
                <a:solidFill>
                  <a:srgbClr val="C00000"/>
                </a:solidFill>
                <a:latin typeface="Arial Narrow" panose="020B0606020202030204" pitchFamily="34" charset="0"/>
              </a:rPr>
              <a:t>basada en el diálogo o conversación</a:t>
            </a:r>
            <a:r>
              <a:rPr lang="es-ES" altLang="es-PE" sz="4000" b="1" dirty="0">
                <a:solidFill>
                  <a:srgbClr val="0000FF"/>
                </a:solidFill>
                <a:latin typeface="Arial Narrow" panose="020B0606020202030204" pitchFamily="34" charset="0"/>
              </a:rPr>
              <a:t>. Es conveniente usarla cuando el </a:t>
            </a:r>
            <a:r>
              <a:rPr lang="es-ES" altLang="es-PE" sz="4000" b="1" dirty="0">
                <a:solidFill>
                  <a:srgbClr val="C00000"/>
                </a:solidFill>
                <a:latin typeface="Arial Narrow" panose="020B0606020202030204" pitchFamily="34" charset="0"/>
              </a:rPr>
              <a:t>número de informantes es pequeño</a:t>
            </a:r>
            <a:r>
              <a:rPr lang="es-ES" altLang="es-PE" sz="4000" b="1" dirty="0">
                <a:solidFill>
                  <a:srgbClr val="0000FF"/>
                </a:solidFill>
                <a:latin typeface="Arial Narrow" panose="020B0606020202030204" pitchFamily="34" charset="0"/>
              </a:rPr>
              <a:t>. Guía de entrevista, preguntas abiertas.</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167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3" y="65088"/>
            <a:ext cx="8891587" cy="667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INSTRUMENTOS DE LA ENTREVISTA</a:t>
            </a:r>
          </a:p>
        </p:txBody>
      </p:sp>
      <p:pic>
        <p:nvPicPr>
          <p:cNvPr id="168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908050"/>
            <a:ext cx="8785225" cy="583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LA ENTREVISTA</a:t>
            </a:r>
          </a:p>
        </p:txBody>
      </p:sp>
      <p:sp>
        <p:nvSpPr>
          <p:cNvPr id="169987" name="Rectangle 3"/>
          <p:cNvSpPr txBox="1">
            <a:spLocks noChangeArrowheads="1"/>
          </p:cNvSpPr>
          <p:nvPr/>
        </p:nvSpPr>
        <p:spPr bwMode="auto">
          <a:xfrm>
            <a:off x="265113" y="1557338"/>
            <a:ext cx="4306887" cy="4751387"/>
          </a:xfrm>
          <a:prstGeom prst="rect">
            <a:avLst/>
          </a:prstGeom>
          <a:solidFill>
            <a:schemeClr val="tx1"/>
          </a:solidFill>
          <a:ln w="57150">
            <a:solidFill>
              <a:srgbClr val="FF6600"/>
            </a:solidFill>
            <a:miter lim="800000"/>
            <a:headEnd/>
            <a:tailEnd/>
          </a:ln>
        </p:spPr>
        <p:txBody>
          <a:bodyPr/>
          <a:lstStyle>
            <a:lvl1pPr marL="363538" indent="-363538">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
                <a:srgbClr val="FF0000"/>
              </a:buClr>
              <a:buSzTx/>
              <a:buFont typeface="Tahoma" panose="020B0604030504040204" pitchFamily="34" charset="0"/>
              <a:buAutoNum type="arabicPeriod"/>
            </a:pPr>
            <a:r>
              <a:rPr lang="es-ES" altLang="es-PE" sz="2800" b="1">
                <a:solidFill>
                  <a:srgbClr val="0000FF"/>
                </a:solidFill>
                <a:latin typeface="Arial Narrow" panose="020B0606020202030204" pitchFamily="34" charset="0"/>
              </a:rPr>
              <a:t>Cara a cara. Incrementa la credibilidad.</a:t>
            </a:r>
          </a:p>
          <a:p>
            <a:pPr algn="just">
              <a:spcBef>
                <a:spcPct val="0"/>
              </a:spcBef>
              <a:buClr>
                <a:srgbClr val="FF0000"/>
              </a:buClr>
              <a:buSzTx/>
              <a:buFont typeface="Tahoma" panose="020B0604030504040204" pitchFamily="34" charset="0"/>
              <a:buAutoNum type="arabicPeriod"/>
            </a:pPr>
            <a:r>
              <a:rPr lang="es-ES" altLang="es-PE" sz="2800" b="1">
                <a:solidFill>
                  <a:srgbClr val="0000FF"/>
                </a:solidFill>
                <a:latin typeface="Arial Narrow" panose="020B0606020202030204" pitchFamily="34" charset="0"/>
              </a:rPr>
              <a:t>Es dinámica. Permite la Improvisación. </a:t>
            </a:r>
          </a:p>
          <a:p>
            <a:pPr algn="just">
              <a:spcBef>
                <a:spcPct val="0"/>
              </a:spcBef>
              <a:buClr>
                <a:srgbClr val="FF0000"/>
              </a:buClr>
              <a:buSzTx/>
              <a:buFont typeface="Tahoma" panose="020B0604030504040204" pitchFamily="34" charset="0"/>
              <a:buAutoNum type="arabicPeriod"/>
            </a:pPr>
            <a:r>
              <a:rPr lang="es-ES" altLang="es-PE" sz="2800" b="1">
                <a:solidFill>
                  <a:srgbClr val="0000FF"/>
                </a:solidFill>
                <a:latin typeface="Arial Narrow" panose="020B0606020202030204" pitchFamily="34" charset="0"/>
              </a:rPr>
              <a:t>Se puede profundizar el tema. </a:t>
            </a:r>
          </a:p>
          <a:p>
            <a:pPr algn="just">
              <a:spcBef>
                <a:spcPct val="0"/>
              </a:spcBef>
              <a:buClr>
                <a:srgbClr val="FF0000"/>
              </a:buClr>
              <a:buSzTx/>
              <a:buFont typeface="Tahoma" panose="020B0604030504040204" pitchFamily="34" charset="0"/>
              <a:buAutoNum type="arabicPeriod"/>
            </a:pPr>
            <a:r>
              <a:rPr lang="es-ES" altLang="es-PE" sz="2800" b="1">
                <a:solidFill>
                  <a:srgbClr val="0000FF"/>
                </a:solidFill>
                <a:latin typeface="Arial Narrow" panose="020B0606020202030204" pitchFamily="34" charset="0"/>
              </a:rPr>
              <a:t>Son pocos los entrevistados.</a:t>
            </a:r>
          </a:p>
          <a:p>
            <a:pPr algn="just">
              <a:spcBef>
                <a:spcPct val="0"/>
              </a:spcBef>
              <a:buClr>
                <a:srgbClr val="FF0000"/>
              </a:buClr>
              <a:buSzTx/>
              <a:buFont typeface="Tahoma" panose="020B0604030504040204" pitchFamily="34" charset="0"/>
              <a:buAutoNum type="arabicPeriod"/>
            </a:pPr>
            <a:r>
              <a:rPr lang="es-ES" altLang="es-PE" sz="2800" b="1">
                <a:solidFill>
                  <a:srgbClr val="0000FF"/>
                </a:solidFill>
                <a:latin typeface="Arial Narrow" panose="020B0606020202030204" pitchFamily="34" charset="0"/>
              </a:rPr>
              <a:t>Recupera opiniones personales. </a:t>
            </a:r>
            <a:endParaRPr lang="es-ES" altLang="es-PE" sz="2400" b="1">
              <a:solidFill>
                <a:srgbClr val="0000FF"/>
              </a:solidFill>
              <a:latin typeface="Arial Narrow" panose="020B0606020202030204" pitchFamily="34" charset="0"/>
            </a:endParaRPr>
          </a:p>
        </p:txBody>
      </p:sp>
      <p:sp>
        <p:nvSpPr>
          <p:cNvPr id="169988" name="Rectangle 3"/>
          <p:cNvSpPr txBox="1">
            <a:spLocks noChangeArrowheads="1"/>
          </p:cNvSpPr>
          <p:nvPr/>
        </p:nvSpPr>
        <p:spPr bwMode="auto">
          <a:xfrm>
            <a:off x="4859338" y="1557338"/>
            <a:ext cx="4105275" cy="4751387"/>
          </a:xfrm>
          <a:prstGeom prst="rect">
            <a:avLst/>
          </a:prstGeom>
          <a:solidFill>
            <a:schemeClr val="tx1"/>
          </a:solidFill>
          <a:ln w="57150">
            <a:solidFill>
              <a:srgbClr val="FF6600"/>
            </a:solidFill>
            <a:miter lim="800000"/>
            <a:headEnd/>
            <a:tailEnd/>
          </a:ln>
        </p:spPr>
        <p:txBody>
          <a:bodyPr/>
          <a:lstStyle>
            <a:lvl1pPr marL="363538" indent="-363538">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
                <a:srgbClr val="FF0000"/>
              </a:buClr>
              <a:buSzTx/>
              <a:buFont typeface="Tahoma" panose="020B0604030504040204" pitchFamily="34" charset="0"/>
              <a:buAutoNum type="arabicPeriod"/>
            </a:pPr>
            <a:r>
              <a:rPr lang="es-ES" altLang="es-PE" sz="2800" b="1">
                <a:solidFill>
                  <a:srgbClr val="0000FF"/>
                </a:solidFill>
                <a:latin typeface="Arial Narrow" panose="020B0606020202030204" pitchFamily="34" charset="0"/>
              </a:rPr>
              <a:t>La muestra debe ser pequeña </a:t>
            </a:r>
          </a:p>
          <a:p>
            <a:pPr algn="just">
              <a:spcBef>
                <a:spcPct val="0"/>
              </a:spcBef>
              <a:buClr>
                <a:srgbClr val="FF0000"/>
              </a:buClr>
              <a:buSzTx/>
              <a:buFont typeface="Tahoma" panose="020B0604030504040204" pitchFamily="34" charset="0"/>
              <a:buAutoNum type="arabicPeriod"/>
            </a:pPr>
            <a:r>
              <a:rPr lang="es-ES" altLang="es-PE" sz="2800" b="1">
                <a:solidFill>
                  <a:srgbClr val="0000FF"/>
                </a:solidFill>
                <a:latin typeface="Arial Narrow" panose="020B0606020202030204" pitchFamily="34" charset="0"/>
              </a:rPr>
              <a:t>El tiempo nunca alcanza. El entrevistado tiende a extenderse.</a:t>
            </a:r>
          </a:p>
          <a:p>
            <a:pPr algn="just">
              <a:spcBef>
                <a:spcPct val="0"/>
              </a:spcBef>
              <a:buClr>
                <a:srgbClr val="FF0000"/>
              </a:buClr>
              <a:buSzTx/>
              <a:buFont typeface="Tahoma" panose="020B0604030504040204" pitchFamily="34" charset="0"/>
              <a:buAutoNum type="arabicPeriod"/>
            </a:pPr>
            <a:r>
              <a:rPr lang="es-ES" altLang="es-PE" sz="2800" b="1">
                <a:solidFill>
                  <a:srgbClr val="0000FF"/>
                </a:solidFill>
                <a:latin typeface="Arial Narrow" panose="020B0606020202030204" pitchFamily="34" charset="0"/>
              </a:rPr>
              <a:t>Recoge opiniones de un solo grupo, no de una población </a:t>
            </a:r>
          </a:p>
          <a:p>
            <a:pPr algn="just">
              <a:spcBef>
                <a:spcPct val="0"/>
              </a:spcBef>
              <a:buClr>
                <a:srgbClr val="FF0000"/>
              </a:buClr>
              <a:buSzTx/>
              <a:buFont typeface="Tahoma" panose="020B0604030504040204" pitchFamily="34" charset="0"/>
              <a:buAutoNum type="arabicPeriod"/>
            </a:pPr>
            <a:r>
              <a:rPr lang="es-ES" altLang="es-PE" sz="2800" b="1">
                <a:solidFill>
                  <a:srgbClr val="0000FF"/>
                </a:solidFill>
                <a:latin typeface="Arial Narrow" panose="020B0606020202030204" pitchFamily="34" charset="0"/>
              </a:rPr>
              <a:t> La opinión es decisiva.</a:t>
            </a:r>
            <a:r>
              <a:rPr lang="es-ES" altLang="es-PE" sz="2400" b="1">
                <a:solidFill>
                  <a:srgbClr val="0000FF"/>
                </a:solidFill>
                <a:latin typeface="Arial Narrow" panose="020B0606020202030204" pitchFamily="34" charset="0"/>
              </a:rPr>
              <a:t> </a:t>
            </a:r>
          </a:p>
          <a:p>
            <a:pPr algn="just">
              <a:spcBef>
                <a:spcPct val="0"/>
              </a:spcBef>
              <a:buClr>
                <a:srgbClr val="FF0000"/>
              </a:buClr>
              <a:buSzTx/>
              <a:buFont typeface="Tahoma" panose="020B0604030504040204" pitchFamily="34" charset="0"/>
              <a:buAutoNum type="arabicPeriod"/>
            </a:pPr>
            <a:endParaRPr lang="es-ES" altLang="es-PE" sz="2400" b="1">
              <a:solidFill>
                <a:srgbClr val="0000FF"/>
              </a:solidFill>
              <a:latin typeface="Arial Narrow" panose="020B0606020202030204" pitchFamily="34" charset="0"/>
            </a:endParaRPr>
          </a:p>
        </p:txBody>
      </p:sp>
      <p:pic>
        <p:nvPicPr>
          <p:cNvPr id="16998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76250"/>
            <a:ext cx="2808288"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999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476250"/>
            <a:ext cx="3455987"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442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LA ENCUESTA</a:t>
            </a:r>
          </a:p>
        </p:txBody>
      </p:sp>
      <p:sp>
        <p:nvSpPr>
          <p:cNvPr id="171011" name="Rectangle 3"/>
          <p:cNvSpPr txBox="1">
            <a:spLocks noChangeArrowheads="1"/>
          </p:cNvSpPr>
          <p:nvPr/>
        </p:nvSpPr>
        <p:spPr bwMode="auto">
          <a:xfrm>
            <a:off x="265113" y="1557338"/>
            <a:ext cx="8640762" cy="4464050"/>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4000" b="1" dirty="0">
                <a:solidFill>
                  <a:srgbClr val="0000FF"/>
                </a:solidFill>
                <a:latin typeface="Arial Narrow" panose="020B0606020202030204" pitchFamily="34" charset="0"/>
              </a:rPr>
              <a:t>Es un método en el cual se solicita la información a través de un </a:t>
            </a:r>
            <a:r>
              <a:rPr lang="es-ES" altLang="es-PE" sz="4000" b="1" dirty="0">
                <a:solidFill>
                  <a:srgbClr val="C00000"/>
                </a:solidFill>
                <a:latin typeface="Arial Narrow" panose="020B0606020202030204" pitchFamily="34" charset="0"/>
              </a:rPr>
              <a:t>formato estandarizado de preguntas con espacio para reportar sus respuestas</a:t>
            </a:r>
            <a:r>
              <a:rPr lang="es-ES" altLang="es-PE" sz="4000" b="1" dirty="0">
                <a:solidFill>
                  <a:srgbClr val="0000FF"/>
                </a:solidFill>
                <a:latin typeface="Arial Narrow" panose="020B0606020202030204" pitchFamily="34" charset="0"/>
              </a:rPr>
              <a:t>. Permite recoger información clara y precisa. Se puede aplicar personalmente o por correo, en forma individual o grupal.</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172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71438"/>
            <a:ext cx="8964612" cy="667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173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8" y="908050"/>
            <a:ext cx="8810625" cy="573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179388" y="188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INSTRUMENTOS DE LA ENCUESTA</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LA ENCUESTA</a:t>
            </a:r>
          </a:p>
        </p:txBody>
      </p:sp>
      <p:sp>
        <p:nvSpPr>
          <p:cNvPr id="174083" name="Rectangle 3"/>
          <p:cNvSpPr txBox="1">
            <a:spLocks noChangeArrowheads="1"/>
          </p:cNvSpPr>
          <p:nvPr/>
        </p:nvSpPr>
        <p:spPr bwMode="auto">
          <a:xfrm>
            <a:off x="265113" y="1701800"/>
            <a:ext cx="4306887" cy="4751388"/>
          </a:xfrm>
          <a:prstGeom prst="rect">
            <a:avLst/>
          </a:prstGeom>
          <a:solidFill>
            <a:schemeClr val="tx1"/>
          </a:solidFill>
          <a:ln w="57150">
            <a:solidFill>
              <a:srgbClr val="FF6600"/>
            </a:solidFill>
            <a:miter lim="800000"/>
            <a:headEnd/>
            <a:tailEnd/>
          </a:ln>
        </p:spPr>
        <p:txBody>
          <a:bodyPr/>
          <a:lstStyle>
            <a:lvl1pPr marL="363538" indent="-363538">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
                <a:srgbClr val="FF0000"/>
              </a:buClr>
              <a:buSzTx/>
              <a:buFont typeface="Tahoma" panose="020B0604030504040204" pitchFamily="34" charset="0"/>
              <a:buAutoNum type="arabicPeriod"/>
            </a:pPr>
            <a:r>
              <a:rPr lang="es-ES" altLang="es-PE" b="1">
                <a:solidFill>
                  <a:srgbClr val="0000FF"/>
                </a:solidFill>
                <a:latin typeface="Arial Narrow" panose="020B0606020202030204" pitchFamily="34" charset="0"/>
              </a:rPr>
              <a:t>La encuesta puede ser grande.</a:t>
            </a:r>
          </a:p>
          <a:p>
            <a:pPr algn="just">
              <a:spcBef>
                <a:spcPct val="0"/>
              </a:spcBef>
              <a:buClr>
                <a:srgbClr val="FF0000"/>
              </a:buClr>
              <a:buSzTx/>
              <a:buFont typeface="Tahoma" panose="020B0604030504040204" pitchFamily="34" charset="0"/>
              <a:buAutoNum type="arabicPeriod"/>
            </a:pPr>
            <a:r>
              <a:rPr lang="es-ES" altLang="es-PE" b="1">
                <a:solidFill>
                  <a:srgbClr val="0000FF"/>
                </a:solidFill>
                <a:latin typeface="Arial Narrow" panose="020B0606020202030204" pitchFamily="34" charset="0"/>
              </a:rPr>
              <a:t>Reúne opiniones grupales.</a:t>
            </a:r>
          </a:p>
          <a:p>
            <a:pPr algn="just">
              <a:spcBef>
                <a:spcPct val="0"/>
              </a:spcBef>
              <a:buClr>
                <a:srgbClr val="FF0000"/>
              </a:buClr>
              <a:buSzTx/>
              <a:buFont typeface="Tahoma" panose="020B0604030504040204" pitchFamily="34" charset="0"/>
              <a:buAutoNum type="arabicPeriod"/>
            </a:pPr>
            <a:r>
              <a:rPr lang="es-ES" altLang="es-PE" b="1">
                <a:solidFill>
                  <a:srgbClr val="0000FF"/>
                </a:solidFill>
                <a:latin typeface="Arial Narrow" panose="020B0606020202030204" pitchFamily="34" charset="0"/>
              </a:rPr>
              <a:t>Existe variedad de opiniones</a:t>
            </a:r>
          </a:p>
          <a:p>
            <a:pPr algn="just">
              <a:spcBef>
                <a:spcPct val="0"/>
              </a:spcBef>
              <a:buClr>
                <a:srgbClr val="FF0000"/>
              </a:buClr>
              <a:buSzTx/>
              <a:buFont typeface="Tahoma" panose="020B0604030504040204" pitchFamily="34" charset="0"/>
              <a:buAutoNum type="arabicPeriod"/>
            </a:pPr>
            <a:r>
              <a:rPr lang="es-ES" altLang="es-PE" b="1">
                <a:solidFill>
                  <a:srgbClr val="0000FF"/>
                </a:solidFill>
                <a:latin typeface="Arial Narrow" panose="020B0606020202030204" pitchFamily="34" charset="0"/>
              </a:rPr>
              <a:t>El tiempo de recolección de la información es corto.</a:t>
            </a:r>
            <a:endParaRPr lang="es-ES" altLang="es-PE" sz="2800" b="1">
              <a:solidFill>
                <a:srgbClr val="0000FF"/>
              </a:solidFill>
              <a:latin typeface="Arial Narrow" panose="020B0606020202030204" pitchFamily="34" charset="0"/>
            </a:endParaRPr>
          </a:p>
        </p:txBody>
      </p:sp>
      <p:sp>
        <p:nvSpPr>
          <p:cNvPr id="174084" name="Rectangle 3"/>
          <p:cNvSpPr txBox="1">
            <a:spLocks noChangeArrowheads="1"/>
          </p:cNvSpPr>
          <p:nvPr/>
        </p:nvSpPr>
        <p:spPr bwMode="auto">
          <a:xfrm>
            <a:off x="4859338" y="1701800"/>
            <a:ext cx="4105275" cy="4751388"/>
          </a:xfrm>
          <a:prstGeom prst="rect">
            <a:avLst/>
          </a:prstGeom>
          <a:solidFill>
            <a:schemeClr val="tx1"/>
          </a:solidFill>
          <a:ln w="57150">
            <a:solidFill>
              <a:srgbClr val="FF6600"/>
            </a:solidFill>
            <a:miter lim="800000"/>
            <a:headEnd/>
            <a:tailEnd/>
          </a:ln>
        </p:spPr>
        <p:txBody>
          <a:bodyPr/>
          <a:lstStyle>
            <a:lvl1pPr marL="363538" indent="-363538">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
                <a:srgbClr val="FF0000"/>
              </a:buClr>
              <a:buSzTx/>
              <a:buFont typeface="Tahoma" panose="020B0604030504040204" pitchFamily="34" charset="0"/>
              <a:buAutoNum type="arabicPeriod"/>
            </a:pPr>
            <a:r>
              <a:rPr lang="es-ES" altLang="es-PE" b="1">
                <a:solidFill>
                  <a:srgbClr val="0000FF"/>
                </a:solidFill>
                <a:latin typeface="Arial Narrow" panose="020B0606020202030204" pitchFamily="34" charset="0"/>
              </a:rPr>
              <a:t>Su estructura es estática. No realiza a profundidad.</a:t>
            </a:r>
          </a:p>
          <a:p>
            <a:pPr algn="just">
              <a:spcBef>
                <a:spcPct val="0"/>
              </a:spcBef>
              <a:buClr>
                <a:srgbClr val="FF0000"/>
              </a:buClr>
              <a:buSzTx/>
              <a:buFont typeface="Tahoma" panose="020B0604030504040204" pitchFamily="34" charset="0"/>
              <a:buAutoNum type="arabicPeriod"/>
            </a:pPr>
            <a:r>
              <a:rPr lang="es-ES" altLang="es-PE" b="1">
                <a:solidFill>
                  <a:srgbClr val="0000FF"/>
                </a:solidFill>
                <a:latin typeface="Arial Narrow" panose="020B0606020202030204" pitchFamily="34" charset="0"/>
              </a:rPr>
              <a:t>El procesamiento de los datos es complejo.</a:t>
            </a:r>
          </a:p>
          <a:p>
            <a:pPr algn="just">
              <a:spcBef>
                <a:spcPct val="0"/>
              </a:spcBef>
              <a:buClr>
                <a:srgbClr val="FF0000"/>
              </a:buClr>
              <a:buSzTx/>
              <a:buFont typeface="Tahoma" panose="020B0604030504040204" pitchFamily="34" charset="0"/>
              <a:buAutoNum type="arabicPeriod"/>
            </a:pPr>
            <a:r>
              <a:rPr lang="es-ES" altLang="es-PE" b="1">
                <a:solidFill>
                  <a:srgbClr val="0000FF"/>
                </a:solidFill>
                <a:latin typeface="Arial Narrow" panose="020B0606020202030204" pitchFamily="34" charset="0"/>
              </a:rPr>
              <a:t>Menor confiabilidad.</a:t>
            </a:r>
          </a:p>
          <a:p>
            <a:pPr algn="just">
              <a:spcBef>
                <a:spcPct val="0"/>
              </a:spcBef>
              <a:buClr>
                <a:srgbClr val="FF0000"/>
              </a:buClr>
              <a:buSzTx/>
              <a:buFont typeface="Tahoma" panose="020B0604030504040204" pitchFamily="34" charset="0"/>
              <a:buAutoNum type="arabicPeriod"/>
            </a:pPr>
            <a:r>
              <a:rPr lang="es-ES" altLang="es-PE" b="1">
                <a:solidFill>
                  <a:srgbClr val="0000FF"/>
                </a:solidFill>
                <a:latin typeface="Arial Narrow" panose="020B0606020202030204" pitchFamily="34" charset="0"/>
              </a:rPr>
              <a:t>Mayor inversión en material.</a:t>
            </a:r>
            <a:endParaRPr lang="es-ES" altLang="es-PE" sz="2800" b="1">
              <a:solidFill>
                <a:srgbClr val="0000FF"/>
              </a:solidFill>
              <a:latin typeface="Arial Narrow" panose="020B0606020202030204" pitchFamily="34" charset="0"/>
            </a:endParaRPr>
          </a:p>
        </p:txBody>
      </p:sp>
      <p:pic>
        <p:nvPicPr>
          <p:cNvPr id="1740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539750"/>
            <a:ext cx="2808288" cy="137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08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554038"/>
            <a:ext cx="3455987"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79388" y="188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CUESTIONARIO</a:t>
            </a:r>
          </a:p>
        </p:txBody>
      </p:sp>
      <p:sp>
        <p:nvSpPr>
          <p:cNvPr id="6" name="Rectángulo 5"/>
          <p:cNvSpPr/>
          <p:nvPr/>
        </p:nvSpPr>
        <p:spPr>
          <a:xfrm>
            <a:off x="179387" y="1066800"/>
            <a:ext cx="8785225" cy="4810472"/>
          </a:xfrm>
          <a:prstGeom prst="rect">
            <a:avLst/>
          </a:prstGeom>
          <a:solidFill>
            <a:schemeClr val="tx1"/>
          </a:solidFill>
          <a:ln w="57150">
            <a:solidFill>
              <a:srgbClr val="FF6600"/>
            </a:solidFill>
            <a:miter lim="800000"/>
            <a:headEnd/>
            <a:tailEnd/>
          </a:ln>
        </p:spPr>
        <p:txBody>
          <a:bodyPr/>
          <a:lstStyle/>
          <a:p>
            <a:pPr algn="just">
              <a:spcBef>
                <a:spcPct val="0"/>
              </a:spcBef>
            </a:pPr>
            <a:r>
              <a:rPr lang="es-ES" sz="3200" b="1" dirty="0">
                <a:solidFill>
                  <a:srgbClr val="0000FF"/>
                </a:solidFill>
                <a:latin typeface="+mn-lt"/>
              </a:rPr>
              <a:t>Son técnicas altamente estructuradas de recolección de información que facilita el análisis de los datos.  En general, los cuestionarios son instrumentos que constan de varias preguntas que deben ser contestadas por el participante.  Las respuestas pueden ser abiertas o cerradas (si se entregan alternativas de respuesta a las preguntas).</a:t>
            </a:r>
            <a:endParaRPr lang="es-PE" sz="3200" b="1" dirty="0">
              <a:solidFill>
                <a:srgbClr val="0000FF"/>
              </a:solidFill>
              <a:latin typeface="+mn-lt"/>
            </a:endParaRPr>
          </a:p>
        </p:txBody>
      </p:sp>
    </p:spTree>
    <p:extLst>
      <p:ext uri="{BB962C8B-B14F-4D97-AF65-F5344CB8AC3E}">
        <p14:creationId xmlns:p14="http://schemas.microsoft.com/office/powerpoint/2010/main" val="61615208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8"/>
          <p:cNvSpPr>
            <a:spLocks noGrp="1" noChangeArrowheads="1"/>
          </p:cNvSpPr>
          <p:nvPr>
            <p:ph type="ftr" sz="quarter" idx="11"/>
          </p:nvPr>
        </p:nvSpPr>
        <p:spPr>
          <a:xfrm>
            <a:off x="3124200" y="6245225"/>
            <a:ext cx="2895600" cy="476250"/>
          </a:xfrm>
        </p:spPr>
        <p:txBody>
          <a:bodyPr/>
          <a:lstStyle/>
          <a:p>
            <a:pPr>
              <a:defRPr/>
            </a:pPr>
            <a:r>
              <a:rPr lang="es-MX" dirty="0"/>
              <a:t>V. </a:t>
            </a:r>
            <a:r>
              <a:rPr lang="es-MX" dirty="0" err="1"/>
              <a:t>Ibañez</a:t>
            </a:r>
            <a:endParaRPr lang="es-MX" dirty="0"/>
          </a:p>
        </p:txBody>
      </p:sp>
      <p:sp>
        <p:nvSpPr>
          <p:cNvPr id="3" name="Rectangle 9"/>
          <p:cNvSpPr>
            <a:spLocks noGrp="1" noChangeArrowheads="1"/>
          </p:cNvSpPr>
          <p:nvPr>
            <p:ph type="sldNum" sz="quarter" idx="12"/>
          </p:nvPr>
        </p:nvSpPr>
        <p:spPr>
          <a:xfrm>
            <a:off x="6553200" y="6245225"/>
            <a:ext cx="2133600" cy="476250"/>
          </a:xfrm>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80579DD0-6C8F-45C6-924D-2BF9173496A1}" type="slidenum">
              <a:rPr lang="es-MX" altLang="es-PE" smtClean="0">
                <a:latin typeface="Arial" panose="020B0604020202020204" pitchFamily="34" charset="0"/>
              </a:rPr>
              <a:pPr eaLnBrk="1" hangingPunct="1">
                <a:defRPr/>
              </a:pPr>
              <a:t>5</a:t>
            </a:fld>
            <a:endParaRPr lang="es-MX" altLang="es-PE">
              <a:latin typeface="Arial" panose="020B0604020202020204" pitchFamily="34" charset="0"/>
            </a:endParaRPr>
          </a:p>
        </p:txBody>
      </p:sp>
      <p:sp>
        <p:nvSpPr>
          <p:cNvPr id="4" name="Rectangle 5"/>
          <p:cNvSpPr>
            <a:spLocks noChangeArrowheads="1"/>
          </p:cNvSpPr>
          <p:nvPr/>
        </p:nvSpPr>
        <p:spPr bwMode="auto">
          <a:xfrm>
            <a:off x="685800" y="533400"/>
            <a:ext cx="7772400" cy="7620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ctr">
              <a:spcBef>
                <a:spcPct val="20000"/>
              </a:spcBef>
              <a:buClr>
                <a:schemeClr val="tx2"/>
              </a:buClr>
              <a:defRPr/>
            </a:pPr>
            <a:r>
              <a:rPr lang="es-ES_tradnl" sz="4000" b="1" i="1" dirty="0">
                <a:solidFill>
                  <a:srgbClr val="FF0000"/>
                </a:solidFill>
                <a:latin typeface="Times New Roman" pitchFamily="18" charset="0"/>
              </a:rPr>
              <a:t>Parámetro, estimador y estimación</a:t>
            </a:r>
          </a:p>
          <a:p>
            <a:pPr marL="342900" indent="-342900">
              <a:spcBef>
                <a:spcPct val="20000"/>
              </a:spcBef>
              <a:buClr>
                <a:schemeClr val="tx2"/>
              </a:buClr>
              <a:buFontTx/>
              <a:buChar char="•"/>
              <a:defRPr/>
            </a:pPr>
            <a:endParaRPr lang="es-ES_tradnl" sz="3200" b="1" i="1" dirty="0">
              <a:solidFill>
                <a:srgbClr val="FF0066"/>
              </a:solidFill>
              <a:latin typeface="Times New Roman" pitchFamily="18" charset="0"/>
            </a:endParaRPr>
          </a:p>
        </p:txBody>
      </p:sp>
      <p:pic>
        <p:nvPicPr>
          <p:cNvPr id="5" name="Picture 7" descr="BD00028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849438"/>
            <a:ext cx="862013" cy="84455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AutoShape 14"/>
          <p:cNvSpPr>
            <a:spLocks noChangeArrowheads="1"/>
          </p:cNvSpPr>
          <p:nvPr/>
        </p:nvSpPr>
        <p:spPr bwMode="auto">
          <a:xfrm>
            <a:off x="2843213" y="1849438"/>
            <a:ext cx="1512887" cy="931862"/>
          </a:xfrm>
          <a:prstGeom prst="rightArrow">
            <a:avLst>
              <a:gd name="adj1" fmla="val 50000"/>
              <a:gd name="adj2" fmla="val 53538"/>
            </a:avLst>
          </a:prstGeom>
          <a:solidFill>
            <a:srgbClr val="FFFF00"/>
          </a:solidFill>
          <a:ln w="12700">
            <a:solidFill>
              <a:srgbClr val="FF0000"/>
            </a:solidFill>
            <a:miter lim="800000"/>
            <a:headEnd type="none" w="sm" len="sm"/>
            <a:tailEnd type="none" w="sm" len="sm"/>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pic>
        <p:nvPicPr>
          <p:cNvPr id="7" name="Picture 6" descr="BS00508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878234">
            <a:off x="1378744" y="2353469"/>
            <a:ext cx="1852612"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12 Rectángulo redondeado"/>
          <p:cNvSpPr>
            <a:spLocks noChangeArrowheads="1"/>
          </p:cNvSpPr>
          <p:nvPr/>
        </p:nvSpPr>
        <p:spPr bwMode="auto">
          <a:xfrm>
            <a:off x="612775" y="5240338"/>
            <a:ext cx="2487613" cy="1428750"/>
          </a:xfrm>
          <a:prstGeom prst="roundRect">
            <a:avLst>
              <a:gd name="adj" fmla="val 19056"/>
            </a:avLst>
          </a:prstGeom>
          <a:solidFill>
            <a:srgbClr val="CCFF66"/>
          </a:solidFill>
          <a:ln w="57150" algn="ctr">
            <a:solidFill>
              <a:srgbClr val="6600FF"/>
            </a:solidFill>
            <a:round/>
            <a:headEnd/>
            <a:tailEnd/>
          </a:ln>
        </p:spPr>
        <p:txBody>
          <a:bodyPr lIns="92075" tIns="46038" rIns="92075" bIns="46038">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sp>
        <p:nvSpPr>
          <p:cNvPr id="9" name="21 Flecha abajo"/>
          <p:cNvSpPr/>
          <p:nvPr/>
        </p:nvSpPr>
        <p:spPr>
          <a:xfrm rot="10800000">
            <a:off x="2262188" y="3789363"/>
            <a:ext cx="403225" cy="1377950"/>
          </a:xfrm>
          <a:prstGeom prst="downArrow">
            <a:avLst/>
          </a:prstGeom>
          <a:solidFill>
            <a:srgbClr val="FFFF00"/>
          </a:solid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10" name="22 Llamada ovalada"/>
          <p:cNvSpPr/>
          <p:nvPr/>
        </p:nvSpPr>
        <p:spPr>
          <a:xfrm>
            <a:off x="107950" y="4140200"/>
            <a:ext cx="1985963" cy="682625"/>
          </a:xfrm>
          <a:prstGeom prst="wedgeEllipseCallout">
            <a:avLst>
              <a:gd name="adj1" fmla="val 22754"/>
              <a:gd name="adj2" fmla="val 116592"/>
            </a:avLst>
          </a:prstGeom>
          <a:solidFill>
            <a:srgbClr val="FF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sz="2000" b="1" i="1" dirty="0">
                <a:solidFill>
                  <a:srgbClr val="FF0000"/>
                </a:solidFill>
                <a:latin typeface="Times New Roman" pitchFamily="18" charset="0"/>
              </a:rPr>
              <a:t>Parámetro</a:t>
            </a:r>
            <a:endParaRPr lang="es-ES" sz="2000" dirty="0"/>
          </a:p>
        </p:txBody>
      </p:sp>
      <p:pic>
        <p:nvPicPr>
          <p:cNvPr id="11" name="Picture 8" descr="BS0206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5100" y="4905375"/>
            <a:ext cx="2001838"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13"/>
          <p:cNvSpPr>
            <a:spLocks noChangeArrowheads="1"/>
          </p:cNvSpPr>
          <p:nvPr/>
        </p:nvSpPr>
        <p:spPr bwMode="auto">
          <a:xfrm>
            <a:off x="5976938" y="2781300"/>
            <a:ext cx="1047750" cy="1223963"/>
          </a:xfrm>
          <a:prstGeom prst="downArrow">
            <a:avLst>
              <a:gd name="adj1" fmla="val 50000"/>
              <a:gd name="adj2" fmla="val 32103"/>
            </a:avLst>
          </a:prstGeom>
          <a:solidFill>
            <a:srgbClr val="FFFF00"/>
          </a:solidFill>
          <a:ln w="12700">
            <a:solidFill>
              <a:srgbClr val="FF0066"/>
            </a:solidFill>
            <a:miter lim="800000"/>
            <a:headEnd type="none" w="sm" len="sm"/>
            <a:tailEnd type="none" w="sm" len="sm"/>
          </a:ln>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sp>
        <p:nvSpPr>
          <p:cNvPr id="13" name="26 Llamada ovalada"/>
          <p:cNvSpPr/>
          <p:nvPr/>
        </p:nvSpPr>
        <p:spPr>
          <a:xfrm>
            <a:off x="7226300" y="3457575"/>
            <a:ext cx="1985963" cy="682625"/>
          </a:xfrm>
          <a:prstGeom prst="wedgeEllipseCallout">
            <a:avLst>
              <a:gd name="adj1" fmla="val -21900"/>
              <a:gd name="adj2" fmla="val 162573"/>
            </a:avLst>
          </a:prstGeom>
          <a:solidFill>
            <a:srgbClr val="FF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sz="2000" b="1" i="1" dirty="0">
                <a:solidFill>
                  <a:srgbClr val="FF0000"/>
                </a:solidFill>
                <a:latin typeface="Times New Roman" pitchFamily="18" charset="0"/>
              </a:rPr>
              <a:t>Estimador</a:t>
            </a:r>
            <a:endParaRPr lang="es-ES" sz="2000" dirty="0"/>
          </a:p>
        </p:txBody>
      </p:sp>
      <p:sp>
        <p:nvSpPr>
          <p:cNvPr id="14" name="12 Rectángulo redondeado"/>
          <p:cNvSpPr>
            <a:spLocks noChangeArrowheads="1"/>
          </p:cNvSpPr>
          <p:nvPr/>
        </p:nvSpPr>
        <p:spPr bwMode="auto">
          <a:xfrm>
            <a:off x="6300788" y="4953000"/>
            <a:ext cx="2486025" cy="1428750"/>
          </a:xfrm>
          <a:prstGeom prst="roundRect">
            <a:avLst>
              <a:gd name="adj" fmla="val 19056"/>
            </a:avLst>
          </a:prstGeom>
          <a:solidFill>
            <a:srgbClr val="CCFF66"/>
          </a:solidFill>
          <a:ln w="57150" algn="ctr">
            <a:solidFill>
              <a:srgbClr val="6600FF"/>
            </a:solidFill>
            <a:round/>
            <a:headEnd/>
            <a:tailEnd/>
          </a:ln>
        </p:spPr>
        <p:txBody>
          <a:bodyPr lIns="92075" tIns="46038" rIns="92075" bIns="46038">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1800">
              <a:latin typeface="Arial Narrow" panose="020B0606020202030204" pitchFamily="34" charset="0"/>
            </a:endParaRPr>
          </a:p>
        </p:txBody>
      </p:sp>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5538788"/>
            <a:ext cx="2124075"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813" y="5149850"/>
            <a:ext cx="204470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1825" y="1844675"/>
            <a:ext cx="4451350" cy="914400"/>
          </a:xfrm>
          <a:prstGeom prst="rect">
            <a:avLst/>
          </a:prstGeom>
          <a:blipFill dpi="0" rotWithShape="1">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263" y="1844675"/>
            <a:ext cx="1131887" cy="788988"/>
          </a:xfrm>
          <a:prstGeom prst="rect">
            <a:avLst/>
          </a:prstGeom>
          <a:blipFill dpi="0" rotWithShape="1">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9788" y="4060825"/>
            <a:ext cx="2894012" cy="80803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3702471"/>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188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Cuestionario</a:t>
            </a:r>
          </a:p>
        </p:txBody>
      </p:sp>
      <p:pic>
        <p:nvPicPr>
          <p:cNvPr id="3" name="Imagen 2"/>
          <p:cNvPicPr>
            <a:picLocks noChangeAspect="1"/>
          </p:cNvPicPr>
          <p:nvPr/>
        </p:nvPicPr>
        <p:blipFill>
          <a:blip r:embed="rId2"/>
          <a:stretch>
            <a:fillRect/>
          </a:stretch>
        </p:blipFill>
        <p:spPr>
          <a:xfrm>
            <a:off x="179388" y="798514"/>
            <a:ext cx="8785225" cy="5907086"/>
          </a:xfrm>
          <a:prstGeom prst="rect">
            <a:avLst/>
          </a:prstGeom>
          <a:solidFill>
            <a:schemeClr val="tx1"/>
          </a:solidFill>
        </p:spPr>
      </p:pic>
    </p:spTree>
    <p:extLst>
      <p:ext uri="{BB962C8B-B14F-4D97-AF65-F5344CB8AC3E}">
        <p14:creationId xmlns:p14="http://schemas.microsoft.com/office/powerpoint/2010/main" val="4271642605"/>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188913"/>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Escala de Likert</a:t>
            </a:r>
          </a:p>
        </p:txBody>
      </p:sp>
      <p:sp>
        <p:nvSpPr>
          <p:cNvPr id="3" name="Rectángulo 2"/>
          <p:cNvSpPr/>
          <p:nvPr/>
        </p:nvSpPr>
        <p:spPr>
          <a:xfrm>
            <a:off x="179387" y="836712"/>
            <a:ext cx="8785225" cy="4192488"/>
          </a:xfrm>
          <a:prstGeom prst="rect">
            <a:avLst/>
          </a:prstGeom>
          <a:solidFill>
            <a:schemeClr val="tx1"/>
          </a:solidFill>
          <a:ln w="57150">
            <a:solidFill>
              <a:srgbClr val="FF6600"/>
            </a:solidFill>
            <a:miter lim="800000"/>
            <a:headEnd/>
            <a:tailEnd/>
          </a:ln>
        </p:spPr>
        <p:txBody>
          <a:bodyPr/>
          <a:lstStyle/>
          <a:p>
            <a:pPr algn="just">
              <a:spcBef>
                <a:spcPct val="0"/>
              </a:spcBef>
            </a:pPr>
            <a:r>
              <a:rPr lang="es-ES" sz="2400" b="1" dirty="0">
                <a:solidFill>
                  <a:srgbClr val="0000FF"/>
                </a:solidFill>
                <a:latin typeface="+mn-lt"/>
              </a:rPr>
              <a:t>Se clasifica dentro de las escalas llamadas </a:t>
            </a:r>
            <a:r>
              <a:rPr lang="es-ES" sz="2400" b="1" dirty="0" err="1">
                <a:solidFill>
                  <a:srgbClr val="0000FF"/>
                </a:solidFill>
                <a:latin typeface="+mn-lt"/>
              </a:rPr>
              <a:t>sumativas</a:t>
            </a:r>
            <a:r>
              <a:rPr lang="es-ES" sz="2400" b="1" dirty="0">
                <a:solidFill>
                  <a:srgbClr val="0000FF"/>
                </a:solidFill>
                <a:latin typeface="+mn-lt"/>
              </a:rPr>
              <a:t>, ya que el puntaje que </a:t>
            </a:r>
            <a:r>
              <a:rPr lang="es-ES" sz="2400" b="1" dirty="0">
                <a:solidFill>
                  <a:srgbClr val="6600FF"/>
                </a:solidFill>
                <a:latin typeface="+mn-lt"/>
              </a:rPr>
              <a:t>arroja</a:t>
            </a:r>
            <a:r>
              <a:rPr lang="es-ES" sz="2400" b="1" dirty="0">
                <a:solidFill>
                  <a:srgbClr val="0000FF"/>
                </a:solidFill>
                <a:latin typeface="+mn-lt"/>
              </a:rPr>
              <a:t> se obtienen sumando los puntajes de las respuestas a las distintas preguntas o estímulos.</a:t>
            </a:r>
          </a:p>
          <a:p>
            <a:pPr algn="just"/>
            <a:r>
              <a:rPr lang="es-ES_tradnl" sz="2400" b="1" dirty="0">
                <a:solidFill>
                  <a:srgbClr val="FF3300"/>
                </a:solidFill>
                <a:latin typeface="+mn-lt"/>
              </a:rPr>
              <a:t>Procedimiento:</a:t>
            </a:r>
          </a:p>
          <a:p>
            <a:pPr marL="457200" indent="-457200" algn="just">
              <a:buFont typeface="+mj-lt"/>
              <a:buAutoNum type="arabicParenR"/>
            </a:pPr>
            <a:r>
              <a:rPr lang="es-ES_tradnl" sz="2400" b="1" dirty="0">
                <a:solidFill>
                  <a:srgbClr val="0000FF"/>
                </a:solidFill>
                <a:latin typeface="+mn-lt"/>
              </a:rPr>
              <a:t>Definición conceptual de la actitud que se va a medir, de acuerdo a cierto contexto teórico.</a:t>
            </a:r>
            <a:endParaRPr lang="es-PE" sz="2400" b="1" dirty="0">
              <a:solidFill>
                <a:srgbClr val="0000FF"/>
              </a:solidFill>
              <a:latin typeface="+mn-lt"/>
            </a:endParaRPr>
          </a:p>
          <a:p>
            <a:pPr marL="457200" indent="-457200" algn="just">
              <a:buFont typeface="+mj-lt"/>
              <a:buAutoNum type="arabicParenR"/>
            </a:pPr>
            <a:r>
              <a:rPr lang="es-ES" sz="2400" b="1" dirty="0">
                <a:solidFill>
                  <a:srgbClr val="0000FF"/>
                </a:solidFill>
                <a:latin typeface="+mn-lt"/>
              </a:rPr>
              <a:t>Recopilación de ítems o indicadores de la variable (</a:t>
            </a:r>
            <a:r>
              <a:rPr lang="es-ES" sz="2400" b="1" dirty="0" err="1">
                <a:solidFill>
                  <a:srgbClr val="0000FF"/>
                </a:solidFill>
                <a:latin typeface="+mn-lt"/>
              </a:rPr>
              <a:t>operacionalización</a:t>
            </a:r>
            <a:r>
              <a:rPr lang="es-ES" sz="2400" b="1" dirty="0">
                <a:solidFill>
                  <a:srgbClr val="0000FF"/>
                </a:solidFill>
                <a:latin typeface="+mn-lt"/>
              </a:rPr>
              <a:t>).  La posibilidad de las respuestas (valores de la variable), se presentan en forma de alternativas.</a:t>
            </a:r>
            <a:endParaRPr lang="es-PE" sz="2400" b="1" dirty="0">
              <a:solidFill>
                <a:srgbClr val="0000FF"/>
              </a:solidFill>
              <a:latin typeface="+mn-lt"/>
            </a:endParaRPr>
          </a:p>
        </p:txBody>
      </p:sp>
      <p:graphicFrame>
        <p:nvGraphicFramePr>
          <p:cNvPr id="4" name="Tabla 3"/>
          <p:cNvGraphicFramePr>
            <a:graphicFrameLocks noGrp="1"/>
          </p:cNvGraphicFramePr>
          <p:nvPr>
            <p:extLst>
              <p:ext uri="{D42A27DB-BD31-4B8C-83A1-F6EECF244321}">
                <p14:modId xmlns:p14="http://schemas.microsoft.com/office/powerpoint/2010/main" val="1070454437"/>
              </p:ext>
            </p:extLst>
          </p:nvPr>
        </p:nvGraphicFramePr>
        <p:xfrm>
          <a:off x="179387" y="5562600"/>
          <a:ext cx="8785225" cy="1097280"/>
        </p:xfrm>
        <a:graphic>
          <a:graphicData uri="http://schemas.openxmlformats.org/drawingml/2006/table">
            <a:tbl>
              <a:tblPr>
                <a:tableStyleId>{5C22544A-7EE6-4342-B048-85BDC9FD1C3A}</a:tableStyleId>
              </a:tblPr>
              <a:tblGrid>
                <a:gridCol w="1757045">
                  <a:extLst>
                    <a:ext uri="{9D8B030D-6E8A-4147-A177-3AD203B41FA5}">
                      <a16:colId xmlns:a16="http://schemas.microsoft.com/office/drawing/2014/main" val="20000"/>
                    </a:ext>
                  </a:extLst>
                </a:gridCol>
                <a:gridCol w="1757045">
                  <a:extLst>
                    <a:ext uri="{9D8B030D-6E8A-4147-A177-3AD203B41FA5}">
                      <a16:colId xmlns:a16="http://schemas.microsoft.com/office/drawing/2014/main" val="20001"/>
                    </a:ext>
                  </a:extLst>
                </a:gridCol>
                <a:gridCol w="1757045">
                  <a:extLst>
                    <a:ext uri="{9D8B030D-6E8A-4147-A177-3AD203B41FA5}">
                      <a16:colId xmlns:a16="http://schemas.microsoft.com/office/drawing/2014/main" val="20002"/>
                    </a:ext>
                  </a:extLst>
                </a:gridCol>
                <a:gridCol w="1757045">
                  <a:extLst>
                    <a:ext uri="{9D8B030D-6E8A-4147-A177-3AD203B41FA5}">
                      <a16:colId xmlns:a16="http://schemas.microsoft.com/office/drawing/2014/main" val="20003"/>
                    </a:ext>
                  </a:extLst>
                </a:gridCol>
                <a:gridCol w="1757045">
                  <a:extLst>
                    <a:ext uri="{9D8B030D-6E8A-4147-A177-3AD203B41FA5}">
                      <a16:colId xmlns:a16="http://schemas.microsoft.com/office/drawing/2014/main" val="20004"/>
                    </a:ext>
                  </a:extLst>
                </a:gridCol>
              </a:tblGrid>
              <a:tr h="361157">
                <a:tc>
                  <a:txBody>
                    <a:bodyPr/>
                    <a:lstStyle/>
                    <a:p>
                      <a:pPr algn="ctr">
                        <a:spcBef>
                          <a:spcPts val="600"/>
                        </a:spcBef>
                        <a:spcAft>
                          <a:spcPts val="600"/>
                        </a:spcAft>
                      </a:pPr>
                      <a:r>
                        <a:rPr lang="es-ES_tradnl" sz="2000" b="1" dirty="0">
                          <a:solidFill>
                            <a:schemeClr val="tx1"/>
                          </a:solidFill>
                          <a:effectLst/>
                        </a:rPr>
                        <a:t>Muy de acuerdo</a:t>
                      </a:r>
                      <a:endParaRPr lang="es-PE" sz="20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002060"/>
                    </a:solidFill>
                  </a:tcPr>
                </a:tc>
                <a:tc>
                  <a:txBody>
                    <a:bodyPr/>
                    <a:lstStyle/>
                    <a:p>
                      <a:pPr algn="ctr">
                        <a:spcBef>
                          <a:spcPts val="600"/>
                        </a:spcBef>
                        <a:spcAft>
                          <a:spcPts val="600"/>
                        </a:spcAft>
                      </a:pPr>
                      <a:r>
                        <a:rPr lang="es-ES_tradnl" sz="2000" b="1" dirty="0">
                          <a:solidFill>
                            <a:schemeClr val="tx1"/>
                          </a:solidFill>
                          <a:effectLst/>
                        </a:rPr>
                        <a:t>De acuerdo</a:t>
                      </a:r>
                      <a:endParaRPr lang="es-PE" sz="20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002060"/>
                    </a:solidFill>
                  </a:tcPr>
                </a:tc>
                <a:tc>
                  <a:txBody>
                    <a:bodyPr/>
                    <a:lstStyle/>
                    <a:p>
                      <a:pPr algn="ctr">
                        <a:spcBef>
                          <a:spcPts val="600"/>
                        </a:spcBef>
                        <a:spcAft>
                          <a:spcPts val="600"/>
                        </a:spcAft>
                      </a:pPr>
                      <a:r>
                        <a:rPr lang="es-ES_tradnl" sz="2000" b="1" dirty="0">
                          <a:solidFill>
                            <a:schemeClr val="tx1"/>
                          </a:solidFill>
                          <a:effectLst/>
                        </a:rPr>
                        <a:t>Indiferente</a:t>
                      </a:r>
                      <a:endParaRPr lang="es-PE" sz="20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002060"/>
                    </a:solidFill>
                  </a:tcPr>
                </a:tc>
                <a:tc>
                  <a:txBody>
                    <a:bodyPr/>
                    <a:lstStyle/>
                    <a:p>
                      <a:pPr algn="ctr">
                        <a:spcBef>
                          <a:spcPts val="600"/>
                        </a:spcBef>
                        <a:spcAft>
                          <a:spcPts val="600"/>
                        </a:spcAft>
                      </a:pPr>
                      <a:r>
                        <a:rPr lang="es-ES_tradnl" sz="2000" b="1" dirty="0">
                          <a:solidFill>
                            <a:schemeClr val="tx1"/>
                          </a:solidFill>
                          <a:effectLst/>
                        </a:rPr>
                        <a:t>En desacuerdo</a:t>
                      </a:r>
                      <a:endParaRPr lang="es-PE" sz="20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002060"/>
                    </a:solidFill>
                  </a:tcPr>
                </a:tc>
                <a:tc>
                  <a:txBody>
                    <a:bodyPr/>
                    <a:lstStyle/>
                    <a:p>
                      <a:pPr algn="ctr">
                        <a:spcBef>
                          <a:spcPts val="600"/>
                        </a:spcBef>
                        <a:spcAft>
                          <a:spcPts val="600"/>
                        </a:spcAft>
                      </a:pPr>
                      <a:r>
                        <a:rPr lang="es-ES_tradnl" sz="2000" b="1" dirty="0">
                          <a:solidFill>
                            <a:schemeClr val="tx1"/>
                          </a:solidFill>
                          <a:effectLst/>
                        </a:rPr>
                        <a:t>Muy en desacuerdo</a:t>
                      </a:r>
                      <a:endParaRPr lang="es-PE" sz="20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002060"/>
                    </a:solidFill>
                  </a:tcPr>
                </a:tc>
                <a:extLst>
                  <a:ext uri="{0D108BD9-81ED-4DB2-BD59-A6C34878D82A}">
                    <a16:rowId xmlns:a16="http://schemas.microsoft.com/office/drawing/2014/main" val="10000"/>
                  </a:ext>
                </a:extLst>
              </a:tr>
              <a:tr h="361157">
                <a:tc>
                  <a:txBody>
                    <a:bodyPr/>
                    <a:lstStyle/>
                    <a:p>
                      <a:pPr algn="ctr">
                        <a:spcBef>
                          <a:spcPts val="600"/>
                        </a:spcBef>
                        <a:spcAft>
                          <a:spcPts val="600"/>
                        </a:spcAft>
                      </a:pPr>
                      <a:r>
                        <a:rPr lang="es-ES_tradnl" sz="3200" b="1" dirty="0">
                          <a:effectLst/>
                        </a:rPr>
                        <a:t>1</a:t>
                      </a:r>
                      <a:endParaRPr lang="es-PE" sz="32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FFCCCC"/>
                    </a:solidFill>
                  </a:tcPr>
                </a:tc>
                <a:tc>
                  <a:txBody>
                    <a:bodyPr/>
                    <a:lstStyle/>
                    <a:p>
                      <a:pPr algn="ctr">
                        <a:spcBef>
                          <a:spcPts val="600"/>
                        </a:spcBef>
                        <a:spcAft>
                          <a:spcPts val="600"/>
                        </a:spcAft>
                      </a:pPr>
                      <a:r>
                        <a:rPr lang="es-ES_tradnl" sz="3200" b="1" dirty="0">
                          <a:effectLst/>
                        </a:rPr>
                        <a:t>2</a:t>
                      </a:r>
                      <a:endParaRPr lang="es-PE" sz="32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FFCCCC"/>
                    </a:solidFill>
                  </a:tcPr>
                </a:tc>
                <a:tc>
                  <a:txBody>
                    <a:bodyPr/>
                    <a:lstStyle/>
                    <a:p>
                      <a:pPr algn="ctr">
                        <a:spcBef>
                          <a:spcPts val="600"/>
                        </a:spcBef>
                        <a:spcAft>
                          <a:spcPts val="600"/>
                        </a:spcAft>
                      </a:pPr>
                      <a:r>
                        <a:rPr lang="es-ES_tradnl" sz="3200" b="1" dirty="0">
                          <a:effectLst/>
                        </a:rPr>
                        <a:t>3</a:t>
                      </a:r>
                      <a:endParaRPr lang="es-PE" sz="32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FFCCCC"/>
                    </a:solidFill>
                  </a:tcPr>
                </a:tc>
                <a:tc>
                  <a:txBody>
                    <a:bodyPr/>
                    <a:lstStyle/>
                    <a:p>
                      <a:pPr algn="ctr">
                        <a:spcBef>
                          <a:spcPts val="600"/>
                        </a:spcBef>
                        <a:spcAft>
                          <a:spcPts val="600"/>
                        </a:spcAft>
                      </a:pPr>
                      <a:r>
                        <a:rPr lang="es-ES_tradnl" sz="3200" b="1" dirty="0">
                          <a:effectLst/>
                        </a:rPr>
                        <a:t>4</a:t>
                      </a:r>
                      <a:endParaRPr lang="es-PE" sz="32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FFCCCC"/>
                    </a:solidFill>
                  </a:tcPr>
                </a:tc>
                <a:tc>
                  <a:txBody>
                    <a:bodyPr/>
                    <a:lstStyle/>
                    <a:p>
                      <a:pPr algn="ctr">
                        <a:spcBef>
                          <a:spcPts val="600"/>
                        </a:spcBef>
                        <a:spcAft>
                          <a:spcPts val="600"/>
                        </a:spcAft>
                      </a:pPr>
                      <a:r>
                        <a:rPr lang="es-ES_tradnl" sz="3200" b="1" dirty="0">
                          <a:effectLst/>
                        </a:rPr>
                        <a:t>5</a:t>
                      </a:r>
                      <a:endParaRPr lang="es-PE" sz="32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solidFill>
                      <a:srgbClr val="FFCCCC"/>
                    </a:solidFill>
                  </a:tcPr>
                </a:tc>
                <a:extLst>
                  <a:ext uri="{0D108BD9-81ED-4DB2-BD59-A6C34878D82A}">
                    <a16:rowId xmlns:a16="http://schemas.microsoft.com/office/drawing/2014/main" val="10001"/>
                  </a:ext>
                </a:extLst>
              </a:tr>
            </a:tbl>
          </a:graphicData>
        </a:graphic>
      </p:graphicFrame>
      <p:sp>
        <p:nvSpPr>
          <p:cNvPr id="5" name="Rectángulo 4"/>
          <p:cNvSpPr/>
          <p:nvPr/>
        </p:nvSpPr>
        <p:spPr>
          <a:xfrm>
            <a:off x="215246" y="5029200"/>
            <a:ext cx="2070754" cy="523220"/>
          </a:xfrm>
          <a:prstGeom prst="rect">
            <a:avLst/>
          </a:prstGeom>
          <a:solidFill>
            <a:schemeClr val="tx1"/>
          </a:solidFill>
        </p:spPr>
        <p:txBody>
          <a:bodyPr wrap="square">
            <a:spAutoFit/>
          </a:bodyPr>
          <a:lstStyle/>
          <a:p>
            <a:r>
              <a:rPr lang="es-ES_tradnl" sz="2800" b="1" dirty="0">
                <a:solidFill>
                  <a:srgbClr val="FF0000"/>
                </a:solidFill>
                <a:latin typeface="+mj-lt"/>
              </a:rPr>
              <a:t>EJEMPLO:</a:t>
            </a:r>
            <a:endParaRPr lang="es-PE" sz="2800" dirty="0">
              <a:latin typeface="+mj-lt"/>
            </a:endParaRPr>
          </a:p>
        </p:txBody>
      </p:sp>
    </p:spTree>
    <p:extLst>
      <p:ext uri="{BB962C8B-B14F-4D97-AF65-F5344CB8AC3E}">
        <p14:creationId xmlns:p14="http://schemas.microsoft.com/office/powerpoint/2010/main" val="1753048547"/>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24408"/>
            <a:ext cx="8785225" cy="540296"/>
          </a:xfrm>
          <a:prstGeom prst="rect">
            <a:avLst/>
          </a:prstGeom>
          <a:solidFill>
            <a:srgbClr val="0099FF"/>
          </a:solidFill>
          <a:ln w="9525">
            <a:noFill/>
            <a:miter lim="800000"/>
            <a:headEnd/>
            <a:tailEnd/>
          </a:ln>
        </p:spPr>
        <p:txBody>
          <a:bodyPr anchor="b"/>
          <a:lstStyle/>
          <a:p>
            <a:pPr algn="ctr" eaLnBrk="1" hangingPunct="1">
              <a:defRPr/>
            </a:pPr>
            <a:r>
              <a:rPr lang="es-PE" sz="2400" b="1" dirty="0"/>
              <a:t>ALGUNAS ALTERNATIVAS MÁS USADAS EN LA ESCALA LIKERT</a:t>
            </a:r>
            <a:endParaRPr lang="es-ES_tradnl" sz="2400" b="1" dirty="0">
              <a:effectLst>
                <a:outerShdw blurRad="38100" dist="38100" dir="2700000" algn="tl">
                  <a:srgbClr val="000000"/>
                </a:outerShdw>
              </a:effectLst>
              <a:latin typeface="Tahoma" pitchFamily="34" charset="0"/>
            </a:endParaRPr>
          </a:p>
        </p:txBody>
      </p:sp>
      <p:pic>
        <p:nvPicPr>
          <p:cNvPr id="3" name="Imagen 2"/>
          <p:cNvPicPr>
            <a:picLocks noChangeAspect="1"/>
          </p:cNvPicPr>
          <p:nvPr/>
        </p:nvPicPr>
        <p:blipFill>
          <a:blip r:embed="rId2"/>
          <a:stretch>
            <a:fillRect/>
          </a:stretch>
        </p:blipFill>
        <p:spPr>
          <a:xfrm>
            <a:off x="88673" y="1014411"/>
            <a:ext cx="8875940" cy="5732613"/>
          </a:xfrm>
          <a:prstGeom prst="rect">
            <a:avLst/>
          </a:prstGeom>
        </p:spPr>
      </p:pic>
    </p:spTree>
    <p:extLst>
      <p:ext uri="{BB962C8B-B14F-4D97-AF65-F5344CB8AC3E}">
        <p14:creationId xmlns:p14="http://schemas.microsoft.com/office/powerpoint/2010/main" val="75571857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513" y="76200"/>
            <a:ext cx="8805904" cy="47248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Codificación de las preguntas cerradas</a:t>
            </a:r>
          </a:p>
        </p:txBody>
      </p:sp>
      <p:graphicFrame>
        <p:nvGraphicFramePr>
          <p:cNvPr id="3" name="4 Marcador de contenido"/>
          <p:cNvGraphicFramePr>
            <a:graphicFrameLocks/>
          </p:cNvGraphicFramePr>
          <p:nvPr>
            <p:extLst>
              <p:ext uri="{D42A27DB-BD31-4B8C-83A1-F6EECF244321}">
                <p14:modId xmlns:p14="http://schemas.microsoft.com/office/powerpoint/2010/main" val="3913619893"/>
              </p:ext>
            </p:extLst>
          </p:nvPr>
        </p:nvGraphicFramePr>
        <p:xfrm>
          <a:off x="200192" y="548679"/>
          <a:ext cx="8785224" cy="6192689"/>
        </p:xfrm>
        <a:graphic>
          <a:graphicData uri="http://schemas.openxmlformats.org/drawingml/2006/table">
            <a:tbl>
              <a:tblPr firstRow="1" bandRow="1">
                <a:tableStyleId>{ED083AE6-46FA-4A59-8FB0-9F97EB10719F}</a:tableStyleId>
              </a:tblPr>
              <a:tblGrid>
                <a:gridCol w="2816494">
                  <a:extLst>
                    <a:ext uri="{9D8B030D-6E8A-4147-A177-3AD203B41FA5}">
                      <a16:colId xmlns:a16="http://schemas.microsoft.com/office/drawing/2014/main" val="20000"/>
                    </a:ext>
                  </a:extLst>
                </a:gridCol>
                <a:gridCol w="3005032">
                  <a:extLst>
                    <a:ext uri="{9D8B030D-6E8A-4147-A177-3AD203B41FA5}">
                      <a16:colId xmlns:a16="http://schemas.microsoft.com/office/drawing/2014/main" val="20001"/>
                    </a:ext>
                  </a:extLst>
                </a:gridCol>
                <a:gridCol w="2963698">
                  <a:extLst>
                    <a:ext uri="{9D8B030D-6E8A-4147-A177-3AD203B41FA5}">
                      <a16:colId xmlns:a16="http://schemas.microsoft.com/office/drawing/2014/main" val="20002"/>
                    </a:ext>
                  </a:extLst>
                </a:gridCol>
              </a:tblGrid>
              <a:tr h="413495">
                <a:tc>
                  <a:txBody>
                    <a:bodyPr/>
                    <a:lstStyle/>
                    <a:p>
                      <a:pPr algn="ctr">
                        <a:spcAft>
                          <a:spcPts val="0"/>
                        </a:spcAft>
                      </a:pPr>
                      <a:r>
                        <a:rPr lang="es-CL" sz="2000" dirty="0">
                          <a:solidFill>
                            <a:schemeClr val="tx1"/>
                          </a:solidFill>
                        </a:rPr>
                        <a:t>VARIABLES</a:t>
                      </a:r>
                      <a:endParaRPr lang="es-CL" sz="2000" dirty="0">
                        <a:solidFill>
                          <a:schemeClr val="tx1"/>
                        </a:solidFill>
                        <a:latin typeface="Times New Roman"/>
                        <a:ea typeface="Times New Roman"/>
                        <a:cs typeface="Times New Roman"/>
                      </a:endParaRPr>
                    </a:p>
                  </a:txBody>
                  <a:tcPr marL="68580" marR="68580" marT="0" marB="0">
                    <a:solidFill>
                      <a:srgbClr val="C00000"/>
                    </a:solidFill>
                  </a:tcPr>
                </a:tc>
                <a:tc>
                  <a:txBody>
                    <a:bodyPr/>
                    <a:lstStyle/>
                    <a:p>
                      <a:pPr algn="ctr">
                        <a:spcAft>
                          <a:spcPts val="0"/>
                        </a:spcAft>
                      </a:pPr>
                      <a:r>
                        <a:rPr lang="es-CL" sz="2000" kern="0" dirty="0">
                          <a:solidFill>
                            <a:schemeClr val="tx1"/>
                          </a:solidFill>
                        </a:rPr>
                        <a:t>VALORES</a:t>
                      </a:r>
                      <a:endParaRPr lang="es-CL" sz="2000" b="1" kern="0" dirty="0">
                        <a:solidFill>
                          <a:schemeClr val="tx1"/>
                        </a:solidFill>
                        <a:latin typeface="Calibri"/>
                        <a:ea typeface="Times New Roman"/>
                        <a:cs typeface="Times New Roman"/>
                      </a:endParaRPr>
                    </a:p>
                  </a:txBody>
                  <a:tcPr marL="68580" marR="68580" marT="0" marB="0">
                    <a:solidFill>
                      <a:srgbClr val="C00000"/>
                    </a:solidFill>
                  </a:tcPr>
                </a:tc>
                <a:tc>
                  <a:txBody>
                    <a:bodyPr/>
                    <a:lstStyle/>
                    <a:p>
                      <a:pPr algn="ctr">
                        <a:spcAft>
                          <a:spcPts val="0"/>
                        </a:spcAft>
                      </a:pPr>
                      <a:r>
                        <a:rPr lang="es-CL" sz="2000" dirty="0">
                          <a:solidFill>
                            <a:schemeClr val="tx1"/>
                          </a:solidFill>
                        </a:rPr>
                        <a:t>CÓDIGO</a:t>
                      </a:r>
                      <a:endParaRPr lang="es-CL" sz="2000" dirty="0">
                        <a:solidFill>
                          <a:schemeClr val="tx1"/>
                        </a:solidFill>
                        <a:latin typeface="Times New Roman"/>
                        <a:ea typeface="Times New Roman"/>
                        <a:cs typeface="Times New Roman"/>
                      </a:endParaRPr>
                    </a:p>
                  </a:txBody>
                  <a:tcPr marL="68580" marR="68580" marT="0" marB="0">
                    <a:solidFill>
                      <a:srgbClr val="C00000"/>
                    </a:solidFill>
                  </a:tcPr>
                </a:tc>
                <a:extLst>
                  <a:ext uri="{0D108BD9-81ED-4DB2-BD59-A6C34878D82A}">
                    <a16:rowId xmlns:a16="http://schemas.microsoft.com/office/drawing/2014/main" val="10000"/>
                  </a:ext>
                </a:extLst>
              </a:tr>
              <a:tr h="2583466">
                <a:tc>
                  <a:txBody>
                    <a:bodyPr/>
                    <a:lstStyle/>
                    <a:p>
                      <a:pPr algn="just">
                        <a:spcAft>
                          <a:spcPts val="0"/>
                        </a:spcAft>
                      </a:pPr>
                      <a:r>
                        <a:rPr lang="es-CL" sz="1800" dirty="0">
                          <a:solidFill>
                            <a:schemeClr val="tx1"/>
                          </a:solidFill>
                        </a:rPr>
                        <a:t>Cada uno de los ítems que el sujeto debe responder. En ciertos ítems el sujeto puede elegir más de una alternativa de respuesta, cada una de esas respuestas posibles es una variable distinta.</a:t>
                      </a:r>
                      <a:endParaRPr lang="es-CL" sz="1800" dirty="0">
                        <a:solidFill>
                          <a:schemeClr val="tx1"/>
                        </a:solidFill>
                        <a:latin typeface="Times New Roman"/>
                        <a:ea typeface="Times New Roman"/>
                        <a:cs typeface="Times New Roman"/>
                      </a:endParaRPr>
                    </a:p>
                  </a:txBody>
                  <a:tcPr marL="68580" marR="68580" marT="0" marB="0">
                    <a:solidFill>
                      <a:schemeClr val="tx1">
                        <a:alpha val="20000"/>
                      </a:schemeClr>
                    </a:solidFill>
                  </a:tcPr>
                </a:tc>
                <a:tc>
                  <a:txBody>
                    <a:bodyPr/>
                    <a:lstStyle/>
                    <a:p>
                      <a:pPr algn="just">
                        <a:spcAft>
                          <a:spcPts val="0"/>
                        </a:spcAft>
                      </a:pPr>
                      <a:r>
                        <a:rPr lang="es-CL" sz="2000" dirty="0">
                          <a:solidFill>
                            <a:schemeClr val="tx1"/>
                          </a:solidFill>
                        </a:rPr>
                        <a:t>Cada una de las posibles valores se asigna a cada variable. Abarca todas las posibles respuestas que se pueden obtener en cada caso. </a:t>
                      </a:r>
                      <a:endParaRPr lang="es-CL" sz="2000" dirty="0">
                        <a:solidFill>
                          <a:schemeClr val="tx1"/>
                        </a:solidFill>
                        <a:latin typeface="Times New Roman"/>
                        <a:ea typeface="Times New Roman"/>
                        <a:cs typeface="Times New Roman"/>
                      </a:endParaRPr>
                    </a:p>
                  </a:txBody>
                  <a:tcPr marL="68580" marR="68580" marT="0" marB="0">
                    <a:solidFill>
                      <a:schemeClr val="tx1">
                        <a:alpha val="20000"/>
                      </a:schemeClr>
                    </a:solidFill>
                  </a:tcPr>
                </a:tc>
                <a:tc>
                  <a:txBody>
                    <a:bodyPr/>
                    <a:lstStyle/>
                    <a:p>
                      <a:pPr algn="just">
                        <a:spcAft>
                          <a:spcPts val="0"/>
                        </a:spcAft>
                      </a:pPr>
                      <a:r>
                        <a:rPr lang="es-CL" sz="2000" dirty="0">
                          <a:solidFill>
                            <a:schemeClr val="tx1"/>
                          </a:solidFill>
                        </a:rPr>
                        <a:t>Número que se asigna a cada valor posible de la variable. Por ejemplo, en los casos previos: </a:t>
                      </a:r>
                      <a:endParaRPr lang="es-CL" sz="2000" dirty="0">
                        <a:solidFill>
                          <a:schemeClr val="tx1"/>
                        </a:solidFill>
                        <a:latin typeface="Times New Roman"/>
                        <a:ea typeface="Times New Roman"/>
                        <a:cs typeface="Times New Roman"/>
                      </a:endParaRPr>
                    </a:p>
                  </a:txBody>
                  <a:tcPr marL="68580" marR="68580" marT="0" marB="0">
                    <a:solidFill>
                      <a:schemeClr val="tx1">
                        <a:alpha val="20000"/>
                      </a:schemeClr>
                    </a:solidFill>
                  </a:tcPr>
                </a:tc>
                <a:extLst>
                  <a:ext uri="{0D108BD9-81ED-4DB2-BD59-A6C34878D82A}">
                    <a16:rowId xmlns:a16="http://schemas.microsoft.com/office/drawing/2014/main" val="10001"/>
                  </a:ext>
                </a:extLst>
              </a:tr>
              <a:tr h="2175099">
                <a:tc>
                  <a:txBody>
                    <a:bodyPr/>
                    <a:lstStyle/>
                    <a:p>
                      <a:pPr algn="just">
                        <a:spcAft>
                          <a:spcPts val="0"/>
                        </a:spcAft>
                      </a:pPr>
                      <a:r>
                        <a:rPr lang="es-ES" sz="1400" b="1" dirty="0">
                          <a:solidFill>
                            <a:srgbClr val="FFFF00"/>
                          </a:solidFill>
                        </a:rPr>
                        <a:t>Ejemplo: </a:t>
                      </a:r>
                      <a:r>
                        <a:rPr lang="es-ES" sz="1400" b="1" dirty="0"/>
                        <a:t>Si en una pregunta el sujeto tiene que decir está de acuerdo con alguna afirmación, la pregunta completa es una variable, ya que si el sujeto elige una de las alternativas de la respuesta no puede elegir las otras.</a:t>
                      </a:r>
                      <a:endParaRPr lang="es-CL" sz="1400" b="1" dirty="0">
                        <a:latin typeface="Times New Roman"/>
                        <a:ea typeface="Times New Roman"/>
                        <a:cs typeface="Times New Roman"/>
                      </a:endParaRPr>
                    </a:p>
                  </a:txBody>
                  <a:tcPr marL="9525" marR="9525" marT="0" marB="0" anchor="ctr">
                    <a:solidFill>
                      <a:srgbClr val="7030A0"/>
                    </a:solidFill>
                  </a:tcPr>
                </a:tc>
                <a:tc>
                  <a:txBody>
                    <a:bodyPr/>
                    <a:lstStyle/>
                    <a:p>
                      <a:pPr algn="ctr">
                        <a:spcAft>
                          <a:spcPts val="0"/>
                        </a:spcAft>
                      </a:pPr>
                      <a:r>
                        <a:rPr lang="es-ES" sz="2000" b="1" dirty="0"/>
                        <a:t>Muy de acuerdo, </a:t>
                      </a:r>
                      <a:br>
                        <a:rPr lang="es-ES" sz="2000" b="1" dirty="0"/>
                      </a:br>
                      <a:r>
                        <a:rPr lang="es-ES" sz="2000" b="1" dirty="0"/>
                        <a:t>Acuerdo</a:t>
                      </a:r>
                      <a:br>
                        <a:rPr lang="es-ES" sz="2000" b="1" dirty="0"/>
                      </a:br>
                      <a:r>
                        <a:rPr lang="es-ES" sz="2000" b="1" dirty="0"/>
                        <a:t>Indiferente</a:t>
                      </a:r>
                      <a:br>
                        <a:rPr lang="es-ES" sz="2000" b="1" dirty="0"/>
                      </a:br>
                      <a:r>
                        <a:rPr lang="es-ES" sz="2000" b="1" dirty="0"/>
                        <a:t>Desacuerdo</a:t>
                      </a:r>
                      <a:br>
                        <a:rPr lang="es-ES" sz="2000" b="1" dirty="0"/>
                      </a:br>
                      <a:r>
                        <a:rPr lang="es-ES" sz="2000" b="1" dirty="0"/>
                        <a:t>Muy en desacuerdo</a:t>
                      </a:r>
                      <a:br>
                        <a:rPr lang="es-ES" sz="2000" dirty="0"/>
                      </a:br>
                      <a:r>
                        <a:rPr lang="es-ES" sz="1800" b="1" dirty="0">
                          <a:solidFill>
                            <a:srgbClr val="FFC000"/>
                          </a:solidFill>
                        </a:rPr>
                        <a:t>No responde</a:t>
                      </a:r>
                      <a:endParaRPr lang="es-CL" sz="1800" b="1" dirty="0">
                        <a:solidFill>
                          <a:srgbClr val="FFC000"/>
                        </a:solidFill>
                        <a:latin typeface="Times New Roman"/>
                        <a:ea typeface="Times New Roman"/>
                        <a:cs typeface="Times New Roman"/>
                      </a:endParaRPr>
                    </a:p>
                  </a:txBody>
                  <a:tcPr marL="9525" marR="9525" marT="0" marB="0" anchor="ctr">
                    <a:solidFill>
                      <a:srgbClr val="7030A0"/>
                    </a:solidFill>
                  </a:tcPr>
                </a:tc>
                <a:tc>
                  <a:txBody>
                    <a:bodyPr/>
                    <a:lstStyle/>
                    <a:p>
                      <a:pPr algn="ctr">
                        <a:spcAft>
                          <a:spcPts val="0"/>
                        </a:spcAft>
                      </a:pPr>
                      <a:r>
                        <a:rPr lang="es-ES" sz="2000" b="1" dirty="0"/>
                        <a:t>5</a:t>
                      </a:r>
                      <a:br>
                        <a:rPr lang="es-ES" sz="2000" b="1" dirty="0"/>
                      </a:br>
                      <a:r>
                        <a:rPr lang="es-ES" sz="2000" b="1" dirty="0"/>
                        <a:t>4</a:t>
                      </a:r>
                      <a:br>
                        <a:rPr lang="es-ES" sz="2000" b="1" dirty="0"/>
                      </a:br>
                      <a:r>
                        <a:rPr lang="es-ES" sz="2000" b="1" dirty="0"/>
                        <a:t>3</a:t>
                      </a:r>
                      <a:br>
                        <a:rPr lang="es-ES" sz="2000" b="1" dirty="0"/>
                      </a:br>
                      <a:r>
                        <a:rPr lang="es-ES" sz="2000" b="1" dirty="0"/>
                        <a:t>2</a:t>
                      </a:r>
                      <a:br>
                        <a:rPr lang="es-ES" sz="2000" b="1" dirty="0"/>
                      </a:br>
                      <a:r>
                        <a:rPr lang="es-ES" sz="2000" b="1" dirty="0"/>
                        <a:t>1</a:t>
                      </a:r>
                      <a:br>
                        <a:rPr lang="es-ES" sz="2000" b="1" dirty="0"/>
                      </a:br>
                      <a:r>
                        <a:rPr lang="es-ES" sz="1800" b="1" dirty="0">
                          <a:solidFill>
                            <a:srgbClr val="FFC000"/>
                          </a:solidFill>
                        </a:rPr>
                        <a:t>9</a:t>
                      </a:r>
                      <a:endParaRPr lang="es-CL" sz="1800" b="1" dirty="0">
                        <a:solidFill>
                          <a:srgbClr val="FFC000"/>
                        </a:solidFill>
                        <a:latin typeface="Times New Roman"/>
                        <a:ea typeface="Times New Roman"/>
                        <a:cs typeface="Times New Roman"/>
                      </a:endParaRPr>
                    </a:p>
                  </a:txBody>
                  <a:tcPr marL="9525" marR="9525" marT="0" marB="0" anchor="ctr">
                    <a:solidFill>
                      <a:srgbClr val="7030A0"/>
                    </a:solidFill>
                  </a:tcPr>
                </a:tc>
                <a:extLst>
                  <a:ext uri="{0D108BD9-81ED-4DB2-BD59-A6C34878D82A}">
                    <a16:rowId xmlns:a16="http://schemas.microsoft.com/office/drawing/2014/main" val="10002"/>
                  </a:ext>
                </a:extLst>
              </a:tr>
              <a:tr h="1020629">
                <a:tc>
                  <a:txBody>
                    <a:bodyPr/>
                    <a:lstStyle/>
                    <a:p>
                      <a:pPr algn="just">
                        <a:spcAft>
                          <a:spcPts val="0"/>
                        </a:spcAft>
                      </a:pPr>
                      <a:r>
                        <a:rPr lang="es-ES" sz="1600" b="1" dirty="0"/>
                        <a:t>Si se pide marcar todas las marcas de automóvil conocidas, cada uno es una variable.</a:t>
                      </a:r>
                      <a:endParaRPr lang="es-CL" sz="1600" b="1" dirty="0">
                        <a:latin typeface="Times New Roman"/>
                        <a:ea typeface="Times New Roman"/>
                        <a:cs typeface="Times New Roman"/>
                      </a:endParaRPr>
                    </a:p>
                  </a:txBody>
                  <a:tcPr marL="9525" marR="9525" marT="0" marB="0" anchor="ctr">
                    <a:solidFill>
                      <a:srgbClr val="C00000">
                        <a:alpha val="20000"/>
                      </a:srgbClr>
                    </a:solidFill>
                  </a:tcPr>
                </a:tc>
                <a:tc>
                  <a:txBody>
                    <a:bodyPr/>
                    <a:lstStyle/>
                    <a:p>
                      <a:pPr algn="ctr">
                        <a:spcAft>
                          <a:spcPts val="0"/>
                        </a:spcAft>
                      </a:pPr>
                      <a:r>
                        <a:rPr lang="es-ES" sz="2000" b="1" dirty="0"/>
                        <a:t>Marcado</a:t>
                      </a:r>
                      <a:br>
                        <a:rPr lang="es-ES" sz="2000" b="1" dirty="0"/>
                      </a:br>
                      <a:r>
                        <a:rPr lang="es-ES" sz="2000" b="1" dirty="0"/>
                        <a:t>No Marcado</a:t>
                      </a:r>
                      <a:endParaRPr lang="es-CL" sz="2000" b="1" dirty="0">
                        <a:latin typeface="Times New Roman"/>
                        <a:ea typeface="Times New Roman"/>
                        <a:cs typeface="Times New Roman"/>
                      </a:endParaRPr>
                    </a:p>
                  </a:txBody>
                  <a:tcPr marL="9525" marR="9525" marT="0" marB="0" anchor="ctr">
                    <a:solidFill>
                      <a:srgbClr val="C00000">
                        <a:alpha val="20000"/>
                      </a:srgbClr>
                    </a:solidFill>
                  </a:tcPr>
                </a:tc>
                <a:tc>
                  <a:txBody>
                    <a:bodyPr/>
                    <a:lstStyle/>
                    <a:p>
                      <a:pPr algn="ctr">
                        <a:spcAft>
                          <a:spcPts val="0"/>
                        </a:spcAft>
                      </a:pPr>
                      <a:r>
                        <a:rPr lang="es-ES" sz="2000" b="1" dirty="0"/>
                        <a:t>1</a:t>
                      </a:r>
                      <a:br>
                        <a:rPr lang="es-ES" sz="2000" b="1" dirty="0"/>
                      </a:br>
                      <a:r>
                        <a:rPr lang="es-ES" sz="2000" b="1" dirty="0"/>
                        <a:t>0</a:t>
                      </a:r>
                      <a:endParaRPr lang="es-CL" sz="2000" b="1" dirty="0">
                        <a:latin typeface="Times New Roman"/>
                        <a:ea typeface="Times New Roman"/>
                        <a:cs typeface="Times New Roman"/>
                      </a:endParaRPr>
                    </a:p>
                  </a:txBody>
                  <a:tcPr marL="9525" marR="9525" marT="0" marB="0" anchor="ctr">
                    <a:solidFill>
                      <a:srgbClr val="C00000">
                        <a:alpha val="2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87560708"/>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00191" y="152400"/>
            <a:ext cx="8785225" cy="1066800"/>
          </a:xfrm>
          <a:prstGeom prst="rect">
            <a:avLst/>
          </a:prstGeom>
          <a:solidFill>
            <a:schemeClr val="tx1"/>
          </a:solidFill>
          <a:ln w="9525">
            <a:noFill/>
            <a:miter lim="800000"/>
            <a:headEnd/>
            <a:tailEnd/>
          </a:ln>
        </p:spPr>
        <p:txBody>
          <a:bodyPr anchor="b"/>
          <a:lstStyle/>
          <a:p>
            <a:pPr algn="just" eaLnBrk="1" hangingPunct="1">
              <a:defRPr/>
            </a:pPr>
            <a:r>
              <a:rPr lang="es-PE" sz="2000" b="1" dirty="0">
                <a:solidFill>
                  <a:srgbClr val="6600FF"/>
                </a:solidFill>
                <a:latin typeface="+mj-lt"/>
              </a:rPr>
              <a:t>A cada una de las alternativas, se debe asignar un valor o peso numérico, marcando una sola opción, caso contrario se invalida, se realiza una vez decidida la dirección del ítem.</a:t>
            </a:r>
            <a:endParaRPr lang="es-ES_tradnl" sz="2000" b="1" dirty="0">
              <a:solidFill>
                <a:srgbClr val="6600FF"/>
              </a:solidFill>
              <a:effectLst>
                <a:outerShdw blurRad="38100" dist="38100" dir="2700000" algn="tl">
                  <a:srgbClr val="000000"/>
                </a:outerShdw>
              </a:effectLst>
              <a:latin typeface="+mj-lt"/>
            </a:endParaRPr>
          </a:p>
        </p:txBody>
      </p:sp>
      <p:pic>
        <p:nvPicPr>
          <p:cNvPr id="3" name="Imagen 2"/>
          <p:cNvPicPr>
            <a:picLocks noChangeAspect="1"/>
          </p:cNvPicPr>
          <p:nvPr/>
        </p:nvPicPr>
        <p:blipFill>
          <a:blip r:embed="rId2"/>
          <a:stretch>
            <a:fillRect/>
          </a:stretch>
        </p:blipFill>
        <p:spPr>
          <a:xfrm>
            <a:off x="179387" y="1447800"/>
            <a:ext cx="8806029" cy="5257800"/>
          </a:xfrm>
          <a:prstGeom prst="rect">
            <a:avLst/>
          </a:prstGeom>
        </p:spPr>
      </p:pic>
    </p:spTree>
    <p:extLst>
      <p:ext uri="{BB962C8B-B14F-4D97-AF65-F5344CB8AC3E}">
        <p14:creationId xmlns:p14="http://schemas.microsoft.com/office/powerpoint/2010/main" val="1448831527"/>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00191" y="76200"/>
            <a:ext cx="8785225" cy="609600"/>
          </a:xfrm>
          <a:prstGeom prst="rect">
            <a:avLst/>
          </a:prstGeom>
          <a:solidFill>
            <a:srgbClr val="0099FF"/>
          </a:solidFill>
          <a:ln w="9525">
            <a:noFill/>
            <a:miter lim="800000"/>
            <a:headEnd/>
            <a:tailEnd/>
          </a:ln>
        </p:spPr>
        <p:txBody>
          <a:bodyPr anchor="b"/>
          <a:lstStyle/>
          <a:p>
            <a:pPr algn="ctr" eaLnBrk="1" hangingPunct="1">
              <a:defRPr/>
            </a:pPr>
            <a:r>
              <a:rPr lang="es-PE" sz="2800" b="1" dirty="0">
                <a:latin typeface="+mj-lt"/>
              </a:rPr>
              <a:t>Formas de obtener las puntuaciones totales </a:t>
            </a:r>
            <a:endParaRPr lang="es-ES_tradnl" sz="2800" b="1" dirty="0">
              <a:effectLst>
                <a:outerShdw blurRad="38100" dist="38100" dir="2700000" algn="tl">
                  <a:srgbClr val="000000"/>
                </a:outerShdw>
              </a:effectLst>
              <a:latin typeface="+mj-lt"/>
            </a:endParaRPr>
          </a:p>
        </p:txBody>
      </p:sp>
      <p:pic>
        <p:nvPicPr>
          <p:cNvPr id="3" name="Imagen 2"/>
          <p:cNvPicPr>
            <a:picLocks noChangeAspect="1"/>
          </p:cNvPicPr>
          <p:nvPr/>
        </p:nvPicPr>
        <p:blipFill>
          <a:blip r:embed="rId2"/>
          <a:stretch>
            <a:fillRect/>
          </a:stretch>
        </p:blipFill>
        <p:spPr>
          <a:xfrm>
            <a:off x="200189" y="2133600"/>
            <a:ext cx="8785225" cy="4577851"/>
          </a:xfrm>
          <a:prstGeom prst="rect">
            <a:avLst/>
          </a:prstGeom>
        </p:spPr>
      </p:pic>
      <p:sp>
        <p:nvSpPr>
          <p:cNvPr id="4" name="Rectángulo 3"/>
          <p:cNvSpPr/>
          <p:nvPr/>
        </p:nvSpPr>
        <p:spPr>
          <a:xfrm>
            <a:off x="200190" y="838200"/>
            <a:ext cx="8785225" cy="1219200"/>
          </a:xfrm>
          <a:prstGeom prst="rect">
            <a:avLst/>
          </a:prstGeom>
          <a:solidFill>
            <a:schemeClr val="tx1"/>
          </a:solidFill>
          <a:ln w="9525">
            <a:noFill/>
            <a:miter lim="800000"/>
            <a:headEnd/>
            <a:tailEnd/>
          </a:ln>
        </p:spPr>
        <p:txBody>
          <a:bodyPr anchor="b"/>
          <a:lstStyle/>
          <a:p>
            <a:pPr algn="just" eaLnBrk="1" hangingPunct="1"/>
            <a:r>
              <a:rPr lang="es-PE" sz="2800" b="1" dirty="0">
                <a:solidFill>
                  <a:srgbClr val="FF3300"/>
                </a:solidFill>
                <a:latin typeface="+mj-lt"/>
              </a:rPr>
              <a:t>Ejemplo: </a:t>
            </a:r>
            <a:r>
              <a:rPr lang="es-PE" sz="2800" b="1" dirty="0">
                <a:solidFill>
                  <a:srgbClr val="6600FF"/>
                </a:solidFill>
                <a:latin typeface="+mj-lt"/>
              </a:rPr>
              <a:t>Parte del cuestionario para evaluar la satisfacción de los clientes en la industria bancaria. (Hayes, Bob. 1999).</a:t>
            </a:r>
          </a:p>
        </p:txBody>
      </p:sp>
    </p:spTree>
    <p:extLst>
      <p:ext uri="{BB962C8B-B14F-4D97-AF65-F5344CB8AC3E}">
        <p14:creationId xmlns:p14="http://schemas.microsoft.com/office/powerpoint/2010/main" val="1351614330"/>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04672" y="990601"/>
            <a:ext cx="8780743" cy="3662535"/>
          </a:xfrm>
          <a:prstGeom prst="rect">
            <a:avLst/>
          </a:prstGeom>
          <a:solidFill>
            <a:schemeClr val="tx1"/>
          </a:solidFill>
          <a:ln w="57150">
            <a:solidFill>
              <a:srgbClr val="FF6600"/>
            </a:solidFill>
            <a:miter lim="800000"/>
            <a:headEnd/>
            <a:tailEnd/>
          </a:ln>
        </p:spPr>
        <p:txBody>
          <a:bodyPr/>
          <a:lstStyle/>
          <a:p>
            <a:pPr algn="just">
              <a:spcBef>
                <a:spcPct val="0"/>
              </a:spcBef>
            </a:pPr>
            <a:r>
              <a:rPr lang="en-US" sz="3600" b="1" dirty="0">
                <a:solidFill>
                  <a:srgbClr val="0000FF"/>
                </a:solidFill>
                <a:latin typeface="+mn-lt"/>
              </a:rPr>
              <a:t>El </a:t>
            </a:r>
            <a:r>
              <a:rPr lang="en-US" sz="3600" b="1" dirty="0" err="1">
                <a:solidFill>
                  <a:srgbClr val="0000FF"/>
                </a:solidFill>
                <a:latin typeface="+mn-lt"/>
              </a:rPr>
              <a:t>desarrollo</a:t>
            </a:r>
            <a:r>
              <a:rPr lang="en-US" sz="3600" b="1" dirty="0">
                <a:solidFill>
                  <a:srgbClr val="0000FF"/>
                </a:solidFill>
                <a:latin typeface="+mn-lt"/>
              </a:rPr>
              <a:t> del </a:t>
            </a:r>
            <a:r>
              <a:rPr lang="en-US" sz="3600" b="1" dirty="0" err="1">
                <a:solidFill>
                  <a:srgbClr val="0000FF"/>
                </a:solidFill>
                <a:latin typeface="+mn-lt"/>
              </a:rPr>
              <a:t>cuestionario</a:t>
            </a:r>
            <a:r>
              <a:rPr lang="en-US" sz="3600" b="1" dirty="0">
                <a:solidFill>
                  <a:srgbClr val="0000FF"/>
                </a:solidFill>
                <a:latin typeface="+mn-lt"/>
              </a:rPr>
              <a:t> </a:t>
            </a:r>
            <a:r>
              <a:rPr lang="en-US" sz="3600" b="1" dirty="0" err="1">
                <a:solidFill>
                  <a:srgbClr val="0000FF"/>
                </a:solidFill>
                <a:latin typeface="+mn-lt"/>
              </a:rPr>
              <a:t>debe</a:t>
            </a:r>
            <a:r>
              <a:rPr lang="en-US" sz="3600" b="1" dirty="0">
                <a:solidFill>
                  <a:srgbClr val="0000FF"/>
                </a:solidFill>
                <a:latin typeface="+mn-lt"/>
              </a:rPr>
              <a:t> </a:t>
            </a:r>
            <a:r>
              <a:rPr lang="en-US" sz="3600" b="1" dirty="0" err="1">
                <a:solidFill>
                  <a:srgbClr val="0000FF"/>
                </a:solidFill>
                <a:latin typeface="+mn-lt"/>
              </a:rPr>
              <a:t>ser</a:t>
            </a:r>
            <a:r>
              <a:rPr lang="en-US" sz="3600" b="1" dirty="0">
                <a:solidFill>
                  <a:srgbClr val="0000FF"/>
                </a:solidFill>
                <a:latin typeface="+mn-lt"/>
              </a:rPr>
              <a:t> </a:t>
            </a:r>
            <a:r>
              <a:rPr lang="en-US" sz="3600" b="1" dirty="0" err="1">
                <a:solidFill>
                  <a:srgbClr val="0000FF"/>
                </a:solidFill>
                <a:latin typeface="+mn-lt"/>
              </a:rPr>
              <a:t>inteligente</a:t>
            </a:r>
            <a:r>
              <a:rPr lang="en-US" sz="3600" b="1" dirty="0">
                <a:solidFill>
                  <a:srgbClr val="0000FF"/>
                </a:solidFill>
                <a:latin typeface="+mn-lt"/>
              </a:rPr>
              <a:t> y </a:t>
            </a:r>
            <a:r>
              <a:rPr lang="en-US" sz="3600" b="1" dirty="0" err="1">
                <a:solidFill>
                  <a:srgbClr val="0000FF"/>
                </a:solidFill>
                <a:latin typeface="+mn-lt"/>
              </a:rPr>
              <a:t>amistoso</a:t>
            </a:r>
            <a:r>
              <a:rPr lang="en-US" sz="3600" b="1" dirty="0">
                <a:solidFill>
                  <a:srgbClr val="0000FF"/>
                </a:solidFill>
                <a:latin typeface="+mn-lt"/>
              </a:rPr>
              <a:t>. </a:t>
            </a:r>
            <a:r>
              <a:rPr lang="en-US" sz="3600" b="1" dirty="0" err="1">
                <a:solidFill>
                  <a:srgbClr val="0000FF"/>
                </a:solidFill>
                <a:latin typeface="+mn-lt"/>
              </a:rPr>
              <a:t>Es</a:t>
            </a:r>
            <a:r>
              <a:rPr lang="en-US" sz="3600" b="1" dirty="0">
                <a:solidFill>
                  <a:srgbClr val="0000FF"/>
                </a:solidFill>
                <a:latin typeface="+mn-lt"/>
              </a:rPr>
              <a:t> indispensable </a:t>
            </a:r>
            <a:r>
              <a:rPr lang="en-US" sz="3600" b="1" dirty="0" err="1">
                <a:solidFill>
                  <a:srgbClr val="0000FF"/>
                </a:solidFill>
                <a:latin typeface="+mn-lt"/>
              </a:rPr>
              <a:t>hacer</a:t>
            </a:r>
            <a:r>
              <a:rPr lang="en-US" sz="3600" b="1" dirty="0">
                <a:solidFill>
                  <a:srgbClr val="0000FF"/>
                </a:solidFill>
                <a:latin typeface="+mn-lt"/>
              </a:rPr>
              <a:t> </a:t>
            </a:r>
            <a:r>
              <a:rPr lang="en-US" sz="3600" b="1" dirty="0" err="1">
                <a:solidFill>
                  <a:srgbClr val="0000FF"/>
                </a:solidFill>
                <a:latin typeface="+mn-lt"/>
              </a:rPr>
              <a:t>una</a:t>
            </a:r>
            <a:r>
              <a:rPr lang="en-US" sz="3600" b="1" dirty="0">
                <a:solidFill>
                  <a:srgbClr val="0000FF"/>
                </a:solidFill>
                <a:latin typeface="+mn-lt"/>
              </a:rPr>
              <a:t> </a:t>
            </a:r>
            <a:r>
              <a:rPr lang="en-US" sz="3600" b="1" dirty="0" err="1">
                <a:solidFill>
                  <a:srgbClr val="990099"/>
                </a:solidFill>
                <a:latin typeface="+mn-lt"/>
              </a:rPr>
              <a:t>prueba</a:t>
            </a:r>
            <a:r>
              <a:rPr lang="en-US" sz="3600" b="1" dirty="0">
                <a:solidFill>
                  <a:srgbClr val="990099"/>
                </a:solidFill>
                <a:latin typeface="+mn-lt"/>
              </a:rPr>
              <a:t> de </a:t>
            </a:r>
            <a:r>
              <a:rPr lang="en-US" sz="3600" b="1" dirty="0" err="1">
                <a:solidFill>
                  <a:srgbClr val="990099"/>
                </a:solidFill>
                <a:latin typeface="+mn-lt"/>
              </a:rPr>
              <a:t>ensayo</a:t>
            </a:r>
            <a:r>
              <a:rPr lang="en-US" sz="3600" b="1" dirty="0">
                <a:solidFill>
                  <a:srgbClr val="990099"/>
                </a:solidFill>
                <a:latin typeface="+mn-lt"/>
              </a:rPr>
              <a:t> </a:t>
            </a:r>
            <a:r>
              <a:rPr lang="en-US" sz="3600" b="1" dirty="0">
                <a:solidFill>
                  <a:srgbClr val="0000FF"/>
                </a:solidFill>
                <a:latin typeface="+mn-lt"/>
              </a:rPr>
              <a:t>(pre-test) antes de </a:t>
            </a:r>
            <a:r>
              <a:rPr lang="en-US" sz="3600" b="1" dirty="0" err="1">
                <a:solidFill>
                  <a:srgbClr val="0000FF"/>
                </a:solidFill>
                <a:latin typeface="+mn-lt"/>
              </a:rPr>
              <a:t>masificar</a:t>
            </a:r>
            <a:r>
              <a:rPr lang="en-US" sz="3600" b="1" dirty="0">
                <a:solidFill>
                  <a:srgbClr val="0000FF"/>
                </a:solidFill>
                <a:latin typeface="+mn-lt"/>
              </a:rPr>
              <a:t> el </a:t>
            </a:r>
            <a:r>
              <a:rPr lang="en-US" sz="3600" b="1" dirty="0" err="1">
                <a:solidFill>
                  <a:srgbClr val="0000FF"/>
                </a:solidFill>
                <a:latin typeface="+mn-lt"/>
              </a:rPr>
              <a:t>despacho</a:t>
            </a:r>
            <a:r>
              <a:rPr lang="en-US" sz="3600" b="1" dirty="0">
                <a:solidFill>
                  <a:srgbClr val="0000FF"/>
                </a:solidFill>
                <a:latin typeface="+mn-lt"/>
              </a:rPr>
              <a:t> del </a:t>
            </a:r>
            <a:r>
              <a:rPr lang="en-US" sz="3600" b="1" dirty="0" err="1">
                <a:solidFill>
                  <a:srgbClr val="0000FF"/>
                </a:solidFill>
                <a:latin typeface="+mn-lt"/>
              </a:rPr>
              <a:t>cuestionario</a:t>
            </a:r>
            <a:r>
              <a:rPr lang="en-US" sz="3600" b="1" dirty="0">
                <a:solidFill>
                  <a:srgbClr val="0000FF"/>
                </a:solidFill>
                <a:latin typeface="+mn-lt"/>
              </a:rPr>
              <a:t> a </a:t>
            </a:r>
            <a:r>
              <a:rPr lang="en-US" sz="3600" b="1" dirty="0" err="1">
                <a:solidFill>
                  <a:srgbClr val="0000FF"/>
                </a:solidFill>
                <a:latin typeface="+mn-lt"/>
              </a:rPr>
              <a:t>sus</a:t>
            </a:r>
            <a:r>
              <a:rPr lang="en-US" sz="3600" b="1" dirty="0">
                <a:solidFill>
                  <a:srgbClr val="0000FF"/>
                </a:solidFill>
                <a:latin typeface="+mn-lt"/>
              </a:rPr>
              <a:t> </a:t>
            </a:r>
            <a:r>
              <a:rPr lang="en-US" sz="3600" b="1" dirty="0" err="1">
                <a:solidFill>
                  <a:srgbClr val="0000FF"/>
                </a:solidFill>
                <a:latin typeface="+mn-lt"/>
              </a:rPr>
              <a:t>destinatarios</a:t>
            </a:r>
            <a:r>
              <a:rPr lang="en-US" sz="3600" b="1" dirty="0">
                <a:solidFill>
                  <a:srgbClr val="0000FF"/>
                </a:solidFill>
                <a:latin typeface="+mn-lt"/>
              </a:rPr>
              <a:t>.</a:t>
            </a:r>
            <a:endParaRPr lang="es-PE" sz="3600" b="1" dirty="0">
              <a:solidFill>
                <a:srgbClr val="0000FF"/>
              </a:solidFill>
              <a:latin typeface="+mn-lt"/>
            </a:endParaRPr>
          </a:p>
        </p:txBody>
      </p:sp>
      <p:sp>
        <p:nvSpPr>
          <p:cNvPr id="3" name="Rectangle 4"/>
          <p:cNvSpPr>
            <a:spLocks noChangeArrowheads="1"/>
          </p:cNvSpPr>
          <p:nvPr/>
        </p:nvSpPr>
        <p:spPr bwMode="auto">
          <a:xfrm>
            <a:off x="200191" y="76200"/>
            <a:ext cx="8785225" cy="6096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RECOMENDACIÓN</a:t>
            </a:r>
          </a:p>
        </p:txBody>
      </p:sp>
    </p:spTree>
    <p:extLst>
      <p:ext uri="{BB962C8B-B14F-4D97-AF65-F5344CB8AC3E}">
        <p14:creationId xmlns:p14="http://schemas.microsoft.com/office/powerpoint/2010/main" val="1796774218"/>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6200" y="76200"/>
            <a:ext cx="2819400" cy="2272680"/>
          </a:xfrm>
          <a:prstGeom prst="rect">
            <a:avLst/>
          </a:prstGeom>
          <a:solidFill>
            <a:schemeClr val="tx1"/>
          </a:solidFill>
          <a:ln w="9525">
            <a:noFill/>
            <a:miter lim="800000"/>
            <a:headEnd/>
            <a:tailEnd/>
          </a:ln>
        </p:spPr>
        <p:txBody>
          <a:bodyPr anchor="b"/>
          <a:lstStyle/>
          <a:p>
            <a:pPr algn="just" eaLnBrk="1" hangingPunct="1"/>
            <a:r>
              <a:rPr lang="es-PE" sz="2000" b="1" dirty="0">
                <a:solidFill>
                  <a:srgbClr val="FF3300"/>
                </a:solidFill>
                <a:latin typeface="+mj-lt"/>
              </a:rPr>
              <a:t>Ejemplo: </a:t>
            </a:r>
            <a:r>
              <a:rPr lang="es-PE" sz="2000" b="1" dirty="0">
                <a:solidFill>
                  <a:srgbClr val="6600FF"/>
                </a:solidFill>
                <a:latin typeface="+mj-lt"/>
              </a:rPr>
              <a:t>Parte del cuestionario para evaluar la satisfacción de los clientes en la industria bancaria. (Hayes, Bob. 1999).</a:t>
            </a:r>
          </a:p>
        </p:txBody>
      </p:sp>
      <p:pic>
        <p:nvPicPr>
          <p:cNvPr id="3" name="Imagen 2"/>
          <p:cNvPicPr>
            <a:picLocks noChangeAspect="1"/>
          </p:cNvPicPr>
          <p:nvPr/>
        </p:nvPicPr>
        <p:blipFill>
          <a:blip r:embed="rId2"/>
          <a:stretch>
            <a:fillRect/>
          </a:stretch>
        </p:blipFill>
        <p:spPr>
          <a:xfrm>
            <a:off x="2971800" y="76200"/>
            <a:ext cx="6172200" cy="6781800"/>
          </a:xfrm>
          <a:prstGeom prst="rect">
            <a:avLst/>
          </a:prstGeom>
        </p:spPr>
      </p:pic>
    </p:spTree>
    <p:extLst>
      <p:ext uri="{BB962C8B-B14F-4D97-AF65-F5344CB8AC3E}">
        <p14:creationId xmlns:p14="http://schemas.microsoft.com/office/powerpoint/2010/main" val="458367941"/>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600" y="152400"/>
            <a:ext cx="8785225" cy="381000"/>
          </a:xfrm>
          <a:prstGeom prst="rect">
            <a:avLst/>
          </a:prstGeom>
          <a:solidFill>
            <a:schemeClr val="tx1"/>
          </a:solidFill>
          <a:ln w="9525">
            <a:noFill/>
            <a:miter lim="800000"/>
            <a:headEnd/>
            <a:tailEnd/>
          </a:ln>
        </p:spPr>
        <p:txBody>
          <a:bodyPr anchor="b"/>
          <a:lstStyle/>
          <a:p>
            <a:pPr algn="ctr" eaLnBrk="1" hangingPunct="1"/>
            <a:r>
              <a:rPr lang="es-PE" sz="2800" b="1" dirty="0">
                <a:solidFill>
                  <a:srgbClr val="FF3300"/>
                </a:solidFill>
                <a:latin typeface="+mj-lt"/>
              </a:rPr>
              <a:t>Ejemplo:</a:t>
            </a:r>
            <a:endParaRPr lang="es-PE" sz="2800" b="1" dirty="0">
              <a:solidFill>
                <a:srgbClr val="6600FF"/>
              </a:solidFill>
              <a:latin typeface="+mj-lt"/>
            </a:endParaRPr>
          </a:p>
        </p:txBody>
      </p:sp>
      <p:pic>
        <p:nvPicPr>
          <p:cNvPr id="3" name="Imagen 2"/>
          <p:cNvPicPr>
            <a:picLocks noChangeAspect="1"/>
          </p:cNvPicPr>
          <p:nvPr/>
        </p:nvPicPr>
        <p:blipFill>
          <a:blip r:embed="rId2"/>
          <a:stretch>
            <a:fillRect/>
          </a:stretch>
        </p:blipFill>
        <p:spPr>
          <a:xfrm>
            <a:off x="228599" y="533400"/>
            <a:ext cx="8785225" cy="6234266"/>
          </a:xfrm>
          <a:prstGeom prst="rect">
            <a:avLst/>
          </a:prstGeom>
        </p:spPr>
      </p:pic>
    </p:spTree>
    <p:extLst>
      <p:ext uri="{BB962C8B-B14F-4D97-AF65-F5344CB8AC3E}">
        <p14:creationId xmlns:p14="http://schemas.microsoft.com/office/powerpoint/2010/main" val="4129122189"/>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07504" y="44624"/>
            <a:ext cx="8964612" cy="431775"/>
          </a:xfrm>
          <a:prstGeom prst="rect">
            <a:avLst/>
          </a:prstGeom>
          <a:solidFill>
            <a:srgbClr val="0099FF"/>
          </a:solidFill>
          <a:ln w="9525">
            <a:noFill/>
            <a:miter lim="800000"/>
            <a:headEnd/>
            <a:tailEnd/>
          </a:ln>
        </p:spPr>
        <p:txBody>
          <a:bodyPr anchor="b"/>
          <a:lstStyle/>
          <a:p>
            <a:pPr algn="ctr" eaLnBrk="1" hangingPunct="1">
              <a:defRPr/>
            </a:pPr>
            <a:r>
              <a:rPr lang="es-ES_tradnl" sz="2400" b="1" dirty="0">
                <a:effectLst>
                  <a:outerShdw blurRad="38100" dist="38100" dir="2700000" algn="tl">
                    <a:srgbClr val="000000"/>
                  </a:outerShdw>
                </a:effectLst>
                <a:latin typeface="Tahoma" pitchFamily="34" charset="0"/>
              </a:rPr>
              <a:t>Construcción de un instrumento de recolección de datos</a:t>
            </a:r>
          </a:p>
        </p:txBody>
      </p:sp>
      <p:pic>
        <p:nvPicPr>
          <p:cNvPr id="175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76672"/>
            <a:ext cx="8964612" cy="6309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4 Elipse"/>
          <p:cNvSpPr/>
          <p:nvPr/>
        </p:nvSpPr>
        <p:spPr>
          <a:xfrm>
            <a:off x="6804025" y="4440238"/>
            <a:ext cx="1439863" cy="1292225"/>
          </a:xfrm>
          <a:prstGeom prst="ellipse">
            <a:avLst/>
          </a:prstGeom>
          <a:blipFill>
            <a:blip r:embed="rId2"/>
            <a:tile tx="0" ty="0" sx="100000" sy="100000" flip="none" algn="tl"/>
          </a:blip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3" name="3 Rectángulo redondeado"/>
          <p:cNvSpPr/>
          <p:nvPr/>
        </p:nvSpPr>
        <p:spPr>
          <a:xfrm>
            <a:off x="7235825" y="2620963"/>
            <a:ext cx="792163" cy="911225"/>
          </a:xfrm>
          <a:prstGeom prst="roundRect">
            <a:avLst/>
          </a:prstGeom>
          <a:blipFill>
            <a:blip r:embed="rId3"/>
            <a:tile tx="0" ty="0" sx="100000" sy="100000" flip="none" algn="tl"/>
          </a:blipFill>
          <a:ln>
            <a:solidFill>
              <a:srgbClr val="99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4" name="2 Llamada de nube"/>
          <p:cNvSpPr/>
          <p:nvPr/>
        </p:nvSpPr>
        <p:spPr>
          <a:xfrm>
            <a:off x="512763" y="1862138"/>
            <a:ext cx="4537075" cy="3467100"/>
          </a:xfrm>
          <a:prstGeom prst="cloudCallout">
            <a:avLst>
              <a:gd name="adj1" fmla="val 61066"/>
              <a:gd name="adj2" fmla="val 26587"/>
            </a:avLst>
          </a:prstGeom>
          <a:blipFill>
            <a:blip r:embed="rId4"/>
            <a:tile tx="0" ty="0" sx="100000" sy="100000" flip="none" algn="tl"/>
          </a:blip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5" name="Rectangle 5"/>
          <p:cNvSpPr>
            <a:spLocks noChangeArrowheads="1"/>
          </p:cNvSpPr>
          <p:nvPr/>
        </p:nvSpPr>
        <p:spPr bwMode="auto">
          <a:xfrm>
            <a:off x="720725" y="260350"/>
            <a:ext cx="7772400" cy="762000"/>
          </a:xfrm>
          <a:prstGeom prst="rect">
            <a:avLst/>
          </a:prstGeom>
          <a:solidFill>
            <a:srgbClr val="CCFF66"/>
          </a:solidFill>
          <a:ln>
            <a:noFill/>
          </a:ln>
        </p:spPr>
        <p:txBody>
          <a:bodyPr lIns="92075" tIns="46038" rIns="92075" bIns="46038"/>
          <a:lstStyle/>
          <a:p>
            <a:pPr algn="ctr">
              <a:spcBef>
                <a:spcPct val="20000"/>
              </a:spcBef>
              <a:buClr>
                <a:schemeClr val="tx2"/>
              </a:buClr>
              <a:defRPr/>
            </a:pPr>
            <a:r>
              <a:rPr lang="es-ES_tradnl" sz="4400" b="1" i="1" dirty="0">
                <a:solidFill>
                  <a:srgbClr val="FF0000"/>
                </a:solidFill>
                <a:latin typeface="Times New Roman" pitchFamily="18" charset="0"/>
              </a:rPr>
              <a:t>Población y Muestra</a:t>
            </a:r>
          </a:p>
          <a:p>
            <a:pPr algn="ctr">
              <a:spcBef>
                <a:spcPct val="20000"/>
              </a:spcBef>
              <a:buClr>
                <a:schemeClr val="tx2"/>
              </a:buClr>
              <a:defRPr/>
            </a:pPr>
            <a:endParaRPr lang="es-ES_tradnl" sz="4000" b="1" i="1" dirty="0">
              <a:solidFill>
                <a:srgbClr val="FF0000"/>
              </a:solidFill>
              <a:latin typeface="Times New Roman" pitchFamily="18" charset="0"/>
            </a:endParaRPr>
          </a:p>
          <a:p>
            <a:pPr marL="342900" indent="-342900">
              <a:spcBef>
                <a:spcPct val="20000"/>
              </a:spcBef>
              <a:buClr>
                <a:schemeClr val="tx2"/>
              </a:buClr>
              <a:buFontTx/>
              <a:buChar char="•"/>
              <a:defRPr/>
            </a:pPr>
            <a:endParaRPr lang="es-ES_tradnl" sz="3200" b="1" i="1" dirty="0">
              <a:solidFill>
                <a:srgbClr val="FF0066"/>
              </a:solidFill>
              <a:latin typeface="Times New Roman" pitchFamily="18" charset="0"/>
            </a:endParaRPr>
          </a:p>
        </p:txBody>
      </p:sp>
      <p:sp>
        <p:nvSpPr>
          <p:cNvPr id="6" name="6 Llamada ovalada"/>
          <p:cNvSpPr/>
          <p:nvPr/>
        </p:nvSpPr>
        <p:spPr>
          <a:xfrm>
            <a:off x="5761038" y="1339850"/>
            <a:ext cx="2124075" cy="1069975"/>
          </a:xfrm>
          <a:prstGeom prst="wedgeEllipseCallout">
            <a:avLst>
              <a:gd name="adj1" fmla="val 33884"/>
              <a:gd name="adj2" fmla="val 64418"/>
            </a:avLst>
          </a:prstGeom>
          <a:solidFill>
            <a:schemeClr val="accent5">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_tradnl" sz="2400" b="1" i="1" dirty="0">
                <a:solidFill>
                  <a:srgbClr val="FF0000"/>
                </a:solidFill>
                <a:latin typeface="Times New Roman" pitchFamily="18" charset="0"/>
              </a:rPr>
              <a:t>Unidad de muestreo</a:t>
            </a:r>
          </a:p>
          <a:p>
            <a:pPr algn="ctr" eaLnBrk="1" hangingPunct="1">
              <a:defRPr/>
            </a:pPr>
            <a:endParaRPr lang="es-ES" sz="2000" dirty="0"/>
          </a:p>
        </p:txBody>
      </p:sp>
      <p:sp>
        <p:nvSpPr>
          <p:cNvPr id="7" name="Freeform 1415"/>
          <p:cNvSpPr>
            <a:spLocks/>
          </p:cNvSpPr>
          <p:nvPr/>
        </p:nvSpPr>
        <p:spPr bwMode="auto">
          <a:xfrm>
            <a:off x="2238375" y="2709863"/>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8" name="Freeform 1416"/>
          <p:cNvSpPr>
            <a:spLocks/>
          </p:cNvSpPr>
          <p:nvPr/>
        </p:nvSpPr>
        <p:spPr bwMode="auto">
          <a:xfrm>
            <a:off x="2227263" y="2706688"/>
            <a:ext cx="79375"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9" name="Freeform 1420"/>
          <p:cNvSpPr>
            <a:spLocks/>
          </p:cNvSpPr>
          <p:nvPr/>
        </p:nvSpPr>
        <p:spPr bwMode="auto">
          <a:xfrm>
            <a:off x="2224088" y="3160713"/>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0" name="Freeform 1427"/>
          <p:cNvSpPr>
            <a:spLocks/>
          </p:cNvSpPr>
          <p:nvPr/>
        </p:nvSpPr>
        <p:spPr bwMode="auto">
          <a:xfrm>
            <a:off x="2195513" y="2803525"/>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1" name="Freeform 1415"/>
          <p:cNvSpPr>
            <a:spLocks/>
          </p:cNvSpPr>
          <p:nvPr/>
        </p:nvSpPr>
        <p:spPr bwMode="auto">
          <a:xfrm>
            <a:off x="2390775" y="2709863"/>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2" name="Freeform 1416"/>
          <p:cNvSpPr>
            <a:spLocks/>
          </p:cNvSpPr>
          <p:nvPr/>
        </p:nvSpPr>
        <p:spPr bwMode="auto">
          <a:xfrm>
            <a:off x="2379663" y="2706688"/>
            <a:ext cx="79375"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3" name="Freeform 1420"/>
          <p:cNvSpPr>
            <a:spLocks/>
          </p:cNvSpPr>
          <p:nvPr/>
        </p:nvSpPr>
        <p:spPr bwMode="auto">
          <a:xfrm>
            <a:off x="2376488" y="3160713"/>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4" name="Freeform 1427"/>
          <p:cNvSpPr>
            <a:spLocks/>
          </p:cNvSpPr>
          <p:nvPr/>
        </p:nvSpPr>
        <p:spPr bwMode="auto">
          <a:xfrm>
            <a:off x="2347913" y="2803525"/>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5" name="Freeform 1415"/>
          <p:cNvSpPr>
            <a:spLocks/>
          </p:cNvSpPr>
          <p:nvPr/>
        </p:nvSpPr>
        <p:spPr bwMode="auto">
          <a:xfrm>
            <a:off x="2525713" y="2570163"/>
            <a:ext cx="60325"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6" name="Freeform 1416"/>
          <p:cNvSpPr>
            <a:spLocks/>
          </p:cNvSpPr>
          <p:nvPr/>
        </p:nvSpPr>
        <p:spPr bwMode="auto">
          <a:xfrm>
            <a:off x="2516188" y="2565400"/>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7" name="Freeform 1420"/>
          <p:cNvSpPr>
            <a:spLocks/>
          </p:cNvSpPr>
          <p:nvPr/>
        </p:nvSpPr>
        <p:spPr bwMode="auto">
          <a:xfrm>
            <a:off x="2513013" y="301942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8" name="Freeform 1427"/>
          <p:cNvSpPr>
            <a:spLocks/>
          </p:cNvSpPr>
          <p:nvPr/>
        </p:nvSpPr>
        <p:spPr bwMode="auto">
          <a:xfrm>
            <a:off x="2484438" y="266223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9" name="Freeform 1415"/>
          <p:cNvSpPr>
            <a:spLocks/>
          </p:cNvSpPr>
          <p:nvPr/>
        </p:nvSpPr>
        <p:spPr bwMode="auto">
          <a:xfrm>
            <a:off x="2678113" y="2570163"/>
            <a:ext cx="60325"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0" name="Freeform 1416"/>
          <p:cNvSpPr>
            <a:spLocks/>
          </p:cNvSpPr>
          <p:nvPr/>
        </p:nvSpPr>
        <p:spPr bwMode="auto">
          <a:xfrm>
            <a:off x="2668588" y="2565400"/>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1" name="Freeform 1420"/>
          <p:cNvSpPr>
            <a:spLocks/>
          </p:cNvSpPr>
          <p:nvPr/>
        </p:nvSpPr>
        <p:spPr bwMode="auto">
          <a:xfrm>
            <a:off x="2665413" y="301942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2" name="Freeform 1427"/>
          <p:cNvSpPr>
            <a:spLocks/>
          </p:cNvSpPr>
          <p:nvPr/>
        </p:nvSpPr>
        <p:spPr bwMode="auto">
          <a:xfrm>
            <a:off x="2636838" y="266223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3" name="Freeform 1415"/>
          <p:cNvSpPr>
            <a:spLocks/>
          </p:cNvSpPr>
          <p:nvPr/>
        </p:nvSpPr>
        <p:spPr bwMode="auto">
          <a:xfrm>
            <a:off x="1657350" y="2709863"/>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4" name="Freeform 1416"/>
          <p:cNvSpPr>
            <a:spLocks/>
          </p:cNvSpPr>
          <p:nvPr/>
        </p:nvSpPr>
        <p:spPr bwMode="auto">
          <a:xfrm>
            <a:off x="1646238" y="2706688"/>
            <a:ext cx="79375"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5" name="Freeform 1420"/>
          <p:cNvSpPr>
            <a:spLocks/>
          </p:cNvSpPr>
          <p:nvPr/>
        </p:nvSpPr>
        <p:spPr bwMode="auto">
          <a:xfrm>
            <a:off x="1643063" y="3160713"/>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6" name="Freeform 1427"/>
          <p:cNvSpPr>
            <a:spLocks/>
          </p:cNvSpPr>
          <p:nvPr/>
        </p:nvSpPr>
        <p:spPr bwMode="auto">
          <a:xfrm>
            <a:off x="1614488" y="2803525"/>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7" name="Freeform 1415"/>
          <p:cNvSpPr>
            <a:spLocks/>
          </p:cNvSpPr>
          <p:nvPr/>
        </p:nvSpPr>
        <p:spPr bwMode="auto">
          <a:xfrm>
            <a:off x="1809750" y="2709863"/>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8" name="Freeform 1416"/>
          <p:cNvSpPr>
            <a:spLocks/>
          </p:cNvSpPr>
          <p:nvPr/>
        </p:nvSpPr>
        <p:spPr bwMode="auto">
          <a:xfrm>
            <a:off x="1798638" y="2706688"/>
            <a:ext cx="79375"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9" name="Freeform 1420"/>
          <p:cNvSpPr>
            <a:spLocks/>
          </p:cNvSpPr>
          <p:nvPr/>
        </p:nvSpPr>
        <p:spPr bwMode="auto">
          <a:xfrm>
            <a:off x="1795463" y="3160713"/>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0" name="Freeform 1427"/>
          <p:cNvSpPr>
            <a:spLocks/>
          </p:cNvSpPr>
          <p:nvPr/>
        </p:nvSpPr>
        <p:spPr bwMode="auto">
          <a:xfrm>
            <a:off x="1766888" y="2803525"/>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1" name="Freeform 1415"/>
          <p:cNvSpPr>
            <a:spLocks/>
          </p:cNvSpPr>
          <p:nvPr/>
        </p:nvSpPr>
        <p:spPr bwMode="auto">
          <a:xfrm>
            <a:off x="1944688" y="2570163"/>
            <a:ext cx="58737"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2" name="Freeform 1416"/>
          <p:cNvSpPr>
            <a:spLocks/>
          </p:cNvSpPr>
          <p:nvPr/>
        </p:nvSpPr>
        <p:spPr bwMode="auto">
          <a:xfrm>
            <a:off x="1935163" y="2565400"/>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3" name="Freeform 1420"/>
          <p:cNvSpPr>
            <a:spLocks/>
          </p:cNvSpPr>
          <p:nvPr/>
        </p:nvSpPr>
        <p:spPr bwMode="auto">
          <a:xfrm>
            <a:off x="1931988" y="301942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4" name="Freeform 1427"/>
          <p:cNvSpPr>
            <a:spLocks/>
          </p:cNvSpPr>
          <p:nvPr/>
        </p:nvSpPr>
        <p:spPr bwMode="auto">
          <a:xfrm>
            <a:off x="1903413" y="266223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5" name="Freeform 1415"/>
          <p:cNvSpPr>
            <a:spLocks/>
          </p:cNvSpPr>
          <p:nvPr/>
        </p:nvSpPr>
        <p:spPr bwMode="auto">
          <a:xfrm>
            <a:off x="2097088" y="2570163"/>
            <a:ext cx="58737"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6" name="Freeform 1416"/>
          <p:cNvSpPr>
            <a:spLocks/>
          </p:cNvSpPr>
          <p:nvPr/>
        </p:nvSpPr>
        <p:spPr bwMode="auto">
          <a:xfrm>
            <a:off x="2087563" y="2565400"/>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7" name="Freeform 1420"/>
          <p:cNvSpPr>
            <a:spLocks/>
          </p:cNvSpPr>
          <p:nvPr/>
        </p:nvSpPr>
        <p:spPr bwMode="auto">
          <a:xfrm>
            <a:off x="2084388" y="301942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8" name="Freeform 1427"/>
          <p:cNvSpPr>
            <a:spLocks/>
          </p:cNvSpPr>
          <p:nvPr/>
        </p:nvSpPr>
        <p:spPr bwMode="auto">
          <a:xfrm>
            <a:off x="2055813" y="266223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9" name="Freeform 1415"/>
          <p:cNvSpPr>
            <a:spLocks/>
          </p:cNvSpPr>
          <p:nvPr/>
        </p:nvSpPr>
        <p:spPr bwMode="auto">
          <a:xfrm>
            <a:off x="2243138" y="2998788"/>
            <a:ext cx="58737"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0" name="Freeform 1416"/>
          <p:cNvSpPr>
            <a:spLocks/>
          </p:cNvSpPr>
          <p:nvPr/>
        </p:nvSpPr>
        <p:spPr bwMode="auto">
          <a:xfrm>
            <a:off x="2232025" y="299402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1" name="Freeform 1420"/>
          <p:cNvSpPr>
            <a:spLocks/>
          </p:cNvSpPr>
          <p:nvPr/>
        </p:nvSpPr>
        <p:spPr bwMode="auto">
          <a:xfrm>
            <a:off x="2230438" y="34480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2" name="Freeform 1427"/>
          <p:cNvSpPr>
            <a:spLocks/>
          </p:cNvSpPr>
          <p:nvPr/>
        </p:nvSpPr>
        <p:spPr bwMode="auto">
          <a:xfrm>
            <a:off x="2200275" y="3090863"/>
            <a:ext cx="141288"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43" name="Freeform 1415"/>
          <p:cNvSpPr>
            <a:spLocks/>
          </p:cNvSpPr>
          <p:nvPr/>
        </p:nvSpPr>
        <p:spPr bwMode="auto">
          <a:xfrm>
            <a:off x="2395538" y="2998788"/>
            <a:ext cx="58737"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4" name="Freeform 1416"/>
          <p:cNvSpPr>
            <a:spLocks/>
          </p:cNvSpPr>
          <p:nvPr/>
        </p:nvSpPr>
        <p:spPr bwMode="auto">
          <a:xfrm>
            <a:off x="2384425" y="299402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5" name="Freeform 1420"/>
          <p:cNvSpPr>
            <a:spLocks/>
          </p:cNvSpPr>
          <p:nvPr/>
        </p:nvSpPr>
        <p:spPr bwMode="auto">
          <a:xfrm>
            <a:off x="2382838" y="34480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6" name="Freeform 1427"/>
          <p:cNvSpPr>
            <a:spLocks/>
          </p:cNvSpPr>
          <p:nvPr/>
        </p:nvSpPr>
        <p:spPr bwMode="auto">
          <a:xfrm>
            <a:off x="2352675" y="3090863"/>
            <a:ext cx="141288"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47" name="Freeform 1415"/>
          <p:cNvSpPr>
            <a:spLocks/>
          </p:cNvSpPr>
          <p:nvPr/>
        </p:nvSpPr>
        <p:spPr bwMode="auto">
          <a:xfrm>
            <a:off x="2530475" y="28575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8" name="Freeform 1416"/>
          <p:cNvSpPr>
            <a:spLocks/>
          </p:cNvSpPr>
          <p:nvPr/>
        </p:nvSpPr>
        <p:spPr bwMode="auto">
          <a:xfrm>
            <a:off x="2520950" y="285273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9" name="Freeform 1420"/>
          <p:cNvSpPr>
            <a:spLocks/>
          </p:cNvSpPr>
          <p:nvPr/>
        </p:nvSpPr>
        <p:spPr bwMode="auto">
          <a:xfrm>
            <a:off x="2517775" y="330676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50" name="Freeform 1427"/>
          <p:cNvSpPr>
            <a:spLocks/>
          </p:cNvSpPr>
          <p:nvPr/>
        </p:nvSpPr>
        <p:spPr bwMode="auto">
          <a:xfrm>
            <a:off x="2489200" y="2949575"/>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51" name="Freeform 1415"/>
          <p:cNvSpPr>
            <a:spLocks/>
          </p:cNvSpPr>
          <p:nvPr/>
        </p:nvSpPr>
        <p:spPr bwMode="auto">
          <a:xfrm>
            <a:off x="2682875" y="28575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52" name="Freeform 1416"/>
          <p:cNvSpPr>
            <a:spLocks/>
          </p:cNvSpPr>
          <p:nvPr/>
        </p:nvSpPr>
        <p:spPr bwMode="auto">
          <a:xfrm>
            <a:off x="2673350" y="285273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53" name="Freeform 1420"/>
          <p:cNvSpPr>
            <a:spLocks/>
          </p:cNvSpPr>
          <p:nvPr/>
        </p:nvSpPr>
        <p:spPr bwMode="auto">
          <a:xfrm>
            <a:off x="2670175" y="330676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54" name="Freeform 1427"/>
          <p:cNvSpPr>
            <a:spLocks/>
          </p:cNvSpPr>
          <p:nvPr/>
        </p:nvSpPr>
        <p:spPr bwMode="auto">
          <a:xfrm>
            <a:off x="2641600" y="2949575"/>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55" name="Freeform 1415"/>
          <p:cNvSpPr>
            <a:spLocks/>
          </p:cNvSpPr>
          <p:nvPr/>
        </p:nvSpPr>
        <p:spPr bwMode="auto">
          <a:xfrm>
            <a:off x="1662113" y="2998788"/>
            <a:ext cx="58737"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56" name="Freeform 1416"/>
          <p:cNvSpPr>
            <a:spLocks/>
          </p:cNvSpPr>
          <p:nvPr/>
        </p:nvSpPr>
        <p:spPr bwMode="auto">
          <a:xfrm>
            <a:off x="1651000" y="299402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57" name="Freeform 1420"/>
          <p:cNvSpPr>
            <a:spLocks/>
          </p:cNvSpPr>
          <p:nvPr/>
        </p:nvSpPr>
        <p:spPr bwMode="auto">
          <a:xfrm>
            <a:off x="1649413" y="34480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58" name="Freeform 1427"/>
          <p:cNvSpPr>
            <a:spLocks/>
          </p:cNvSpPr>
          <p:nvPr/>
        </p:nvSpPr>
        <p:spPr bwMode="auto">
          <a:xfrm>
            <a:off x="1619250" y="3090863"/>
            <a:ext cx="141288"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59" name="Freeform 1415"/>
          <p:cNvSpPr>
            <a:spLocks/>
          </p:cNvSpPr>
          <p:nvPr/>
        </p:nvSpPr>
        <p:spPr bwMode="auto">
          <a:xfrm>
            <a:off x="1814513" y="2998788"/>
            <a:ext cx="58737"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60" name="Freeform 1416"/>
          <p:cNvSpPr>
            <a:spLocks/>
          </p:cNvSpPr>
          <p:nvPr/>
        </p:nvSpPr>
        <p:spPr bwMode="auto">
          <a:xfrm>
            <a:off x="1803400" y="299402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61" name="Freeform 1420"/>
          <p:cNvSpPr>
            <a:spLocks/>
          </p:cNvSpPr>
          <p:nvPr/>
        </p:nvSpPr>
        <p:spPr bwMode="auto">
          <a:xfrm>
            <a:off x="1801813" y="34480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62" name="Freeform 1427"/>
          <p:cNvSpPr>
            <a:spLocks/>
          </p:cNvSpPr>
          <p:nvPr/>
        </p:nvSpPr>
        <p:spPr bwMode="auto">
          <a:xfrm>
            <a:off x="1771650" y="3090863"/>
            <a:ext cx="141288"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63" name="Freeform 1415"/>
          <p:cNvSpPr>
            <a:spLocks/>
          </p:cNvSpPr>
          <p:nvPr/>
        </p:nvSpPr>
        <p:spPr bwMode="auto">
          <a:xfrm>
            <a:off x="1949450" y="28575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64" name="Freeform 1416"/>
          <p:cNvSpPr>
            <a:spLocks/>
          </p:cNvSpPr>
          <p:nvPr/>
        </p:nvSpPr>
        <p:spPr bwMode="auto">
          <a:xfrm>
            <a:off x="1939925" y="285273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65" name="Freeform 1420"/>
          <p:cNvSpPr>
            <a:spLocks/>
          </p:cNvSpPr>
          <p:nvPr/>
        </p:nvSpPr>
        <p:spPr bwMode="auto">
          <a:xfrm>
            <a:off x="1936750" y="330676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66" name="Freeform 1427"/>
          <p:cNvSpPr>
            <a:spLocks/>
          </p:cNvSpPr>
          <p:nvPr/>
        </p:nvSpPr>
        <p:spPr bwMode="auto">
          <a:xfrm>
            <a:off x="1908175" y="2949575"/>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67" name="Freeform 1415"/>
          <p:cNvSpPr>
            <a:spLocks/>
          </p:cNvSpPr>
          <p:nvPr/>
        </p:nvSpPr>
        <p:spPr bwMode="auto">
          <a:xfrm>
            <a:off x="2101850" y="28575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68" name="Freeform 1416"/>
          <p:cNvSpPr>
            <a:spLocks/>
          </p:cNvSpPr>
          <p:nvPr/>
        </p:nvSpPr>
        <p:spPr bwMode="auto">
          <a:xfrm>
            <a:off x="2092325" y="285273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69" name="Freeform 1420"/>
          <p:cNvSpPr>
            <a:spLocks/>
          </p:cNvSpPr>
          <p:nvPr/>
        </p:nvSpPr>
        <p:spPr bwMode="auto">
          <a:xfrm>
            <a:off x="2089150" y="330676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70" name="Freeform 1427"/>
          <p:cNvSpPr>
            <a:spLocks/>
          </p:cNvSpPr>
          <p:nvPr/>
        </p:nvSpPr>
        <p:spPr bwMode="auto">
          <a:xfrm>
            <a:off x="2060575" y="2949575"/>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71" name="Freeform 1415"/>
          <p:cNvSpPr>
            <a:spLocks/>
          </p:cNvSpPr>
          <p:nvPr/>
        </p:nvSpPr>
        <p:spPr bwMode="auto">
          <a:xfrm>
            <a:off x="3384550" y="2709863"/>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72" name="Freeform 1416"/>
          <p:cNvSpPr>
            <a:spLocks/>
          </p:cNvSpPr>
          <p:nvPr/>
        </p:nvSpPr>
        <p:spPr bwMode="auto">
          <a:xfrm>
            <a:off x="3375025" y="2706688"/>
            <a:ext cx="77788"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73" name="Freeform 1420"/>
          <p:cNvSpPr>
            <a:spLocks/>
          </p:cNvSpPr>
          <p:nvPr/>
        </p:nvSpPr>
        <p:spPr bwMode="auto">
          <a:xfrm>
            <a:off x="3371850" y="31607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74" name="Freeform 1427"/>
          <p:cNvSpPr>
            <a:spLocks/>
          </p:cNvSpPr>
          <p:nvPr/>
        </p:nvSpPr>
        <p:spPr bwMode="auto">
          <a:xfrm>
            <a:off x="3343275" y="2803525"/>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75" name="Freeform 1415"/>
          <p:cNvSpPr>
            <a:spLocks/>
          </p:cNvSpPr>
          <p:nvPr/>
        </p:nvSpPr>
        <p:spPr bwMode="auto">
          <a:xfrm>
            <a:off x="3536950" y="2709863"/>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76" name="Freeform 1416"/>
          <p:cNvSpPr>
            <a:spLocks/>
          </p:cNvSpPr>
          <p:nvPr/>
        </p:nvSpPr>
        <p:spPr bwMode="auto">
          <a:xfrm>
            <a:off x="3527425" y="2706688"/>
            <a:ext cx="77788"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77" name="Freeform 1420"/>
          <p:cNvSpPr>
            <a:spLocks/>
          </p:cNvSpPr>
          <p:nvPr/>
        </p:nvSpPr>
        <p:spPr bwMode="auto">
          <a:xfrm>
            <a:off x="3524250" y="31607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78" name="Freeform 1427"/>
          <p:cNvSpPr>
            <a:spLocks/>
          </p:cNvSpPr>
          <p:nvPr/>
        </p:nvSpPr>
        <p:spPr bwMode="auto">
          <a:xfrm>
            <a:off x="3495675" y="2803525"/>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79" name="Freeform 1415"/>
          <p:cNvSpPr>
            <a:spLocks/>
          </p:cNvSpPr>
          <p:nvPr/>
        </p:nvSpPr>
        <p:spPr bwMode="auto">
          <a:xfrm>
            <a:off x="3673475" y="2570163"/>
            <a:ext cx="58738"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80" name="Freeform 1416"/>
          <p:cNvSpPr>
            <a:spLocks/>
          </p:cNvSpPr>
          <p:nvPr/>
        </p:nvSpPr>
        <p:spPr bwMode="auto">
          <a:xfrm>
            <a:off x="3662363" y="2565400"/>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81" name="Freeform 1420"/>
          <p:cNvSpPr>
            <a:spLocks/>
          </p:cNvSpPr>
          <p:nvPr/>
        </p:nvSpPr>
        <p:spPr bwMode="auto">
          <a:xfrm>
            <a:off x="3659188" y="301942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82" name="Freeform 1427"/>
          <p:cNvSpPr>
            <a:spLocks/>
          </p:cNvSpPr>
          <p:nvPr/>
        </p:nvSpPr>
        <p:spPr bwMode="auto">
          <a:xfrm>
            <a:off x="3630613" y="2662238"/>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83" name="Freeform 1415"/>
          <p:cNvSpPr>
            <a:spLocks/>
          </p:cNvSpPr>
          <p:nvPr/>
        </p:nvSpPr>
        <p:spPr bwMode="auto">
          <a:xfrm>
            <a:off x="3825875" y="2570163"/>
            <a:ext cx="58738"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84" name="Freeform 1416"/>
          <p:cNvSpPr>
            <a:spLocks/>
          </p:cNvSpPr>
          <p:nvPr/>
        </p:nvSpPr>
        <p:spPr bwMode="auto">
          <a:xfrm>
            <a:off x="3814763" y="2565400"/>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85" name="Freeform 1420"/>
          <p:cNvSpPr>
            <a:spLocks/>
          </p:cNvSpPr>
          <p:nvPr/>
        </p:nvSpPr>
        <p:spPr bwMode="auto">
          <a:xfrm>
            <a:off x="3811588" y="301942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86" name="Freeform 1427"/>
          <p:cNvSpPr>
            <a:spLocks/>
          </p:cNvSpPr>
          <p:nvPr/>
        </p:nvSpPr>
        <p:spPr bwMode="auto">
          <a:xfrm>
            <a:off x="3783013" y="2662238"/>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87" name="Freeform 1415"/>
          <p:cNvSpPr>
            <a:spLocks/>
          </p:cNvSpPr>
          <p:nvPr/>
        </p:nvSpPr>
        <p:spPr bwMode="auto">
          <a:xfrm>
            <a:off x="2803525" y="2709863"/>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88" name="Freeform 1416"/>
          <p:cNvSpPr>
            <a:spLocks/>
          </p:cNvSpPr>
          <p:nvPr/>
        </p:nvSpPr>
        <p:spPr bwMode="auto">
          <a:xfrm>
            <a:off x="2794000" y="2706688"/>
            <a:ext cx="77788"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89" name="Freeform 1420"/>
          <p:cNvSpPr>
            <a:spLocks/>
          </p:cNvSpPr>
          <p:nvPr/>
        </p:nvSpPr>
        <p:spPr bwMode="auto">
          <a:xfrm>
            <a:off x="2790825" y="31607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90" name="Freeform 1427"/>
          <p:cNvSpPr>
            <a:spLocks/>
          </p:cNvSpPr>
          <p:nvPr/>
        </p:nvSpPr>
        <p:spPr bwMode="auto">
          <a:xfrm>
            <a:off x="2762250" y="2803525"/>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91" name="Freeform 1415"/>
          <p:cNvSpPr>
            <a:spLocks/>
          </p:cNvSpPr>
          <p:nvPr/>
        </p:nvSpPr>
        <p:spPr bwMode="auto">
          <a:xfrm>
            <a:off x="2955925" y="2709863"/>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92" name="Freeform 1416"/>
          <p:cNvSpPr>
            <a:spLocks/>
          </p:cNvSpPr>
          <p:nvPr/>
        </p:nvSpPr>
        <p:spPr bwMode="auto">
          <a:xfrm>
            <a:off x="2946400" y="2706688"/>
            <a:ext cx="77788"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93" name="Freeform 1420"/>
          <p:cNvSpPr>
            <a:spLocks/>
          </p:cNvSpPr>
          <p:nvPr/>
        </p:nvSpPr>
        <p:spPr bwMode="auto">
          <a:xfrm>
            <a:off x="2943225" y="31607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94" name="Freeform 1427"/>
          <p:cNvSpPr>
            <a:spLocks/>
          </p:cNvSpPr>
          <p:nvPr/>
        </p:nvSpPr>
        <p:spPr bwMode="auto">
          <a:xfrm>
            <a:off x="2914650" y="2803525"/>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95" name="Freeform 1415"/>
          <p:cNvSpPr>
            <a:spLocks/>
          </p:cNvSpPr>
          <p:nvPr/>
        </p:nvSpPr>
        <p:spPr bwMode="auto">
          <a:xfrm>
            <a:off x="3092450" y="2570163"/>
            <a:ext cx="58738"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96" name="Freeform 1416"/>
          <p:cNvSpPr>
            <a:spLocks/>
          </p:cNvSpPr>
          <p:nvPr/>
        </p:nvSpPr>
        <p:spPr bwMode="auto">
          <a:xfrm>
            <a:off x="3081338" y="2565400"/>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97" name="Freeform 1420"/>
          <p:cNvSpPr>
            <a:spLocks/>
          </p:cNvSpPr>
          <p:nvPr/>
        </p:nvSpPr>
        <p:spPr bwMode="auto">
          <a:xfrm>
            <a:off x="3078163" y="301942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98" name="Freeform 1427"/>
          <p:cNvSpPr>
            <a:spLocks/>
          </p:cNvSpPr>
          <p:nvPr/>
        </p:nvSpPr>
        <p:spPr bwMode="auto">
          <a:xfrm>
            <a:off x="3049588" y="2662238"/>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99" name="Freeform 1415"/>
          <p:cNvSpPr>
            <a:spLocks/>
          </p:cNvSpPr>
          <p:nvPr/>
        </p:nvSpPr>
        <p:spPr bwMode="auto">
          <a:xfrm>
            <a:off x="3244850" y="2570163"/>
            <a:ext cx="58738"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00" name="Freeform 1416"/>
          <p:cNvSpPr>
            <a:spLocks/>
          </p:cNvSpPr>
          <p:nvPr/>
        </p:nvSpPr>
        <p:spPr bwMode="auto">
          <a:xfrm>
            <a:off x="3233738" y="2565400"/>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01" name="Freeform 1420"/>
          <p:cNvSpPr>
            <a:spLocks/>
          </p:cNvSpPr>
          <p:nvPr/>
        </p:nvSpPr>
        <p:spPr bwMode="auto">
          <a:xfrm>
            <a:off x="3230563" y="301942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02" name="Freeform 1427"/>
          <p:cNvSpPr>
            <a:spLocks/>
          </p:cNvSpPr>
          <p:nvPr/>
        </p:nvSpPr>
        <p:spPr bwMode="auto">
          <a:xfrm>
            <a:off x="3201988" y="2662238"/>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03" name="Freeform 1415"/>
          <p:cNvSpPr>
            <a:spLocks/>
          </p:cNvSpPr>
          <p:nvPr/>
        </p:nvSpPr>
        <p:spPr bwMode="auto">
          <a:xfrm>
            <a:off x="3384550" y="3070225"/>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04" name="Freeform 1416"/>
          <p:cNvSpPr>
            <a:spLocks/>
          </p:cNvSpPr>
          <p:nvPr/>
        </p:nvSpPr>
        <p:spPr bwMode="auto">
          <a:xfrm>
            <a:off x="3375025" y="3065463"/>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05" name="Freeform 1420"/>
          <p:cNvSpPr>
            <a:spLocks/>
          </p:cNvSpPr>
          <p:nvPr/>
        </p:nvSpPr>
        <p:spPr bwMode="auto">
          <a:xfrm>
            <a:off x="3371850" y="3519488"/>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06" name="Freeform 1427"/>
          <p:cNvSpPr>
            <a:spLocks/>
          </p:cNvSpPr>
          <p:nvPr/>
        </p:nvSpPr>
        <p:spPr bwMode="auto">
          <a:xfrm>
            <a:off x="3343275" y="3162300"/>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07" name="Freeform 1415"/>
          <p:cNvSpPr>
            <a:spLocks/>
          </p:cNvSpPr>
          <p:nvPr/>
        </p:nvSpPr>
        <p:spPr bwMode="auto">
          <a:xfrm>
            <a:off x="3536950" y="3070225"/>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08" name="Freeform 1416"/>
          <p:cNvSpPr>
            <a:spLocks/>
          </p:cNvSpPr>
          <p:nvPr/>
        </p:nvSpPr>
        <p:spPr bwMode="auto">
          <a:xfrm>
            <a:off x="3527425" y="3065463"/>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09" name="Freeform 1420"/>
          <p:cNvSpPr>
            <a:spLocks/>
          </p:cNvSpPr>
          <p:nvPr/>
        </p:nvSpPr>
        <p:spPr bwMode="auto">
          <a:xfrm>
            <a:off x="3524250" y="3519488"/>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10" name="Freeform 1427"/>
          <p:cNvSpPr>
            <a:spLocks/>
          </p:cNvSpPr>
          <p:nvPr/>
        </p:nvSpPr>
        <p:spPr bwMode="auto">
          <a:xfrm>
            <a:off x="3495675" y="3162300"/>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11" name="Freeform 1415"/>
          <p:cNvSpPr>
            <a:spLocks/>
          </p:cNvSpPr>
          <p:nvPr/>
        </p:nvSpPr>
        <p:spPr bwMode="auto">
          <a:xfrm>
            <a:off x="3673475" y="2928938"/>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12" name="Freeform 1416"/>
          <p:cNvSpPr>
            <a:spLocks/>
          </p:cNvSpPr>
          <p:nvPr/>
        </p:nvSpPr>
        <p:spPr bwMode="auto">
          <a:xfrm>
            <a:off x="3662363" y="292417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13" name="Freeform 1420"/>
          <p:cNvSpPr>
            <a:spLocks/>
          </p:cNvSpPr>
          <p:nvPr/>
        </p:nvSpPr>
        <p:spPr bwMode="auto">
          <a:xfrm>
            <a:off x="3659188" y="3379788"/>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14" name="Freeform 1427"/>
          <p:cNvSpPr>
            <a:spLocks/>
          </p:cNvSpPr>
          <p:nvPr/>
        </p:nvSpPr>
        <p:spPr bwMode="auto">
          <a:xfrm>
            <a:off x="3630613" y="3022600"/>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15" name="Freeform 1415"/>
          <p:cNvSpPr>
            <a:spLocks/>
          </p:cNvSpPr>
          <p:nvPr/>
        </p:nvSpPr>
        <p:spPr bwMode="auto">
          <a:xfrm>
            <a:off x="3825875" y="2928938"/>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16" name="Freeform 1416"/>
          <p:cNvSpPr>
            <a:spLocks/>
          </p:cNvSpPr>
          <p:nvPr/>
        </p:nvSpPr>
        <p:spPr bwMode="auto">
          <a:xfrm>
            <a:off x="3814763" y="292417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17" name="Freeform 1420"/>
          <p:cNvSpPr>
            <a:spLocks/>
          </p:cNvSpPr>
          <p:nvPr/>
        </p:nvSpPr>
        <p:spPr bwMode="auto">
          <a:xfrm>
            <a:off x="3811588" y="3379788"/>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18" name="Freeform 1427"/>
          <p:cNvSpPr>
            <a:spLocks/>
          </p:cNvSpPr>
          <p:nvPr/>
        </p:nvSpPr>
        <p:spPr bwMode="auto">
          <a:xfrm>
            <a:off x="3783013" y="3022600"/>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19" name="Freeform 1415"/>
          <p:cNvSpPr>
            <a:spLocks/>
          </p:cNvSpPr>
          <p:nvPr/>
        </p:nvSpPr>
        <p:spPr bwMode="auto">
          <a:xfrm>
            <a:off x="2803525" y="3070225"/>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20" name="Freeform 1416"/>
          <p:cNvSpPr>
            <a:spLocks/>
          </p:cNvSpPr>
          <p:nvPr/>
        </p:nvSpPr>
        <p:spPr bwMode="auto">
          <a:xfrm>
            <a:off x="2794000" y="3065463"/>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21" name="Freeform 1420"/>
          <p:cNvSpPr>
            <a:spLocks/>
          </p:cNvSpPr>
          <p:nvPr/>
        </p:nvSpPr>
        <p:spPr bwMode="auto">
          <a:xfrm>
            <a:off x="2790825" y="3519488"/>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22" name="Freeform 1427"/>
          <p:cNvSpPr>
            <a:spLocks/>
          </p:cNvSpPr>
          <p:nvPr/>
        </p:nvSpPr>
        <p:spPr bwMode="auto">
          <a:xfrm>
            <a:off x="2762250" y="3162300"/>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23" name="Freeform 1415"/>
          <p:cNvSpPr>
            <a:spLocks/>
          </p:cNvSpPr>
          <p:nvPr/>
        </p:nvSpPr>
        <p:spPr bwMode="auto">
          <a:xfrm>
            <a:off x="2955925" y="3070225"/>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24" name="Freeform 1416"/>
          <p:cNvSpPr>
            <a:spLocks/>
          </p:cNvSpPr>
          <p:nvPr/>
        </p:nvSpPr>
        <p:spPr bwMode="auto">
          <a:xfrm>
            <a:off x="2946400" y="3065463"/>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25" name="Freeform 1420"/>
          <p:cNvSpPr>
            <a:spLocks/>
          </p:cNvSpPr>
          <p:nvPr/>
        </p:nvSpPr>
        <p:spPr bwMode="auto">
          <a:xfrm>
            <a:off x="2943225" y="3519488"/>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26" name="Freeform 1427"/>
          <p:cNvSpPr>
            <a:spLocks/>
          </p:cNvSpPr>
          <p:nvPr/>
        </p:nvSpPr>
        <p:spPr bwMode="auto">
          <a:xfrm>
            <a:off x="2914650" y="3162300"/>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27" name="Freeform 1415"/>
          <p:cNvSpPr>
            <a:spLocks/>
          </p:cNvSpPr>
          <p:nvPr/>
        </p:nvSpPr>
        <p:spPr bwMode="auto">
          <a:xfrm>
            <a:off x="3092450" y="2928938"/>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28" name="Freeform 1416"/>
          <p:cNvSpPr>
            <a:spLocks/>
          </p:cNvSpPr>
          <p:nvPr/>
        </p:nvSpPr>
        <p:spPr bwMode="auto">
          <a:xfrm>
            <a:off x="3081338" y="292417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29" name="Freeform 1420"/>
          <p:cNvSpPr>
            <a:spLocks/>
          </p:cNvSpPr>
          <p:nvPr/>
        </p:nvSpPr>
        <p:spPr bwMode="auto">
          <a:xfrm>
            <a:off x="3078163" y="3379788"/>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30" name="Freeform 1427"/>
          <p:cNvSpPr>
            <a:spLocks/>
          </p:cNvSpPr>
          <p:nvPr/>
        </p:nvSpPr>
        <p:spPr bwMode="auto">
          <a:xfrm>
            <a:off x="3049588" y="3022600"/>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31" name="Freeform 1415"/>
          <p:cNvSpPr>
            <a:spLocks/>
          </p:cNvSpPr>
          <p:nvPr/>
        </p:nvSpPr>
        <p:spPr bwMode="auto">
          <a:xfrm>
            <a:off x="3244850" y="2928938"/>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32" name="Freeform 1416"/>
          <p:cNvSpPr>
            <a:spLocks/>
          </p:cNvSpPr>
          <p:nvPr/>
        </p:nvSpPr>
        <p:spPr bwMode="auto">
          <a:xfrm>
            <a:off x="3233738" y="292417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33" name="Freeform 1420"/>
          <p:cNvSpPr>
            <a:spLocks/>
          </p:cNvSpPr>
          <p:nvPr/>
        </p:nvSpPr>
        <p:spPr bwMode="auto">
          <a:xfrm>
            <a:off x="3230563" y="3379788"/>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34" name="Freeform 1427"/>
          <p:cNvSpPr>
            <a:spLocks/>
          </p:cNvSpPr>
          <p:nvPr/>
        </p:nvSpPr>
        <p:spPr bwMode="auto">
          <a:xfrm>
            <a:off x="3201988" y="3022600"/>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35" name="Freeform 1415"/>
          <p:cNvSpPr>
            <a:spLocks/>
          </p:cNvSpPr>
          <p:nvPr/>
        </p:nvSpPr>
        <p:spPr bwMode="auto">
          <a:xfrm>
            <a:off x="2459038" y="3286125"/>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36" name="Freeform 1416"/>
          <p:cNvSpPr>
            <a:spLocks/>
          </p:cNvSpPr>
          <p:nvPr/>
        </p:nvSpPr>
        <p:spPr bwMode="auto">
          <a:xfrm>
            <a:off x="2447925" y="3281363"/>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37" name="Freeform 1420"/>
          <p:cNvSpPr>
            <a:spLocks/>
          </p:cNvSpPr>
          <p:nvPr/>
        </p:nvSpPr>
        <p:spPr bwMode="auto">
          <a:xfrm>
            <a:off x="2446338" y="373697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38" name="Freeform 1427"/>
          <p:cNvSpPr>
            <a:spLocks/>
          </p:cNvSpPr>
          <p:nvPr/>
        </p:nvSpPr>
        <p:spPr bwMode="auto">
          <a:xfrm>
            <a:off x="2416175" y="3378200"/>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39" name="Freeform 1415"/>
          <p:cNvSpPr>
            <a:spLocks/>
          </p:cNvSpPr>
          <p:nvPr/>
        </p:nvSpPr>
        <p:spPr bwMode="auto">
          <a:xfrm>
            <a:off x="2611438" y="3286125"/>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40" name="Freeform 1416"/>
          <p:cNvSpPr>
            <a:spLocks/>
          </p:cNvSpPr>
          <p:nvPr/>
        </p:nvSpPr>
        <p:spPr bwMode="auto">
          <a:xfrm>
            <a:off x="2600325" y="3281363"/>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41" name="Freeform 1420"/>
          <p:cNvSpPr>
            <a:spLocks/>
          </p:cNvSpPr>
          <p:nvPr/>
        </p:nvSpPr>
        <p:spPr bwMode="auto">
          <a:xfrm>
            <a:off x="2598738" y="373697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42" name="Freeform 1427"/>
          <p:cNvSpPr>
            <a:spLocks/>
          </p:cNvSpPr>
          <p:nvPr/>
        </p:nvSpPr>
        <p:spPr bwMode="auto">
          <a:xfrm>
            <a:off x="2568575" y="3378200"/>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43" name="Freeform 1415"/>
          <p:cNvSpPr>
            <a:spLocks/>
          </p:cNvSpPr>
          <p:nvPr/>
        </p:nvSpPr>
        <p:spPr bwMode="auto">
          <a:xfrm>
            <a:off x="2746375" y="3144838"/>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44" name="Freeform 1416"/>
          <p:cNvSpPr>
            <a:spLocks/>
          </p:cNvSpPr>
          <p:nvPr/>
        </p:nvSpPr>
        <p:spPr bwMode="auto">
          <a:xfrm>
            <a:off x="2736850" y="3141663"/>
            <a:ext cx="77788"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45" name="Freeform 1420"/>
          <p:cNvSpPr>
            <a:spLocks/>
          </p:cNvSpPr>
          <p:nvPr/>
        </p:nvSpPr>
        <p:spPr bwMode="auto">
          <a:xfrm>
            <a:off x="2733675" y="3595688"/>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46" name="Freeform 1427"/>
          <p:cNvSpPr>
            <a:spLocks/>
          </p:cNvSpPr>
          <p:nvPr/>
        </p:nvSpPr>
        <p:spPr bwMode="auto">
          <a:xfrm>
            <a:off x="2705100" y="3238500"/>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47" name="Freeform 1415"/>
          <p:cNvSpPr>
            <a:spLocks/>
          </p:cNvSpPr>
          <p:nvPr/>
        </p:nvSpPr>
        <p:spPr bwMode="auto">
          <a:xfrm>
            <a:off x="2898775" y="3144838"/>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48" name="Freeform 1416"/>
          <p:cNvSpPr>
            <a:spLocks/>
          </p:cNvSpPr>
          <p:nvPr/>
        </p:nvSpPr>
        <p:spPr bwMode="auto">
          <a:xfrm>
            <a:off x="2889250" y="3141663"/>
            <a:ext cx="77788"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49" name="Freeform 1420"/>
          <p:cNvSpPr>
            <a:spLocks/>
          </p:cNvSpPr>
          <p:nvPr/>
        </p:nvSpPr>
        <p:spPr bwMode="auto">
          <a:xfrm>
            <a:off x="2886075" y="3595688"/>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50" name="Freeform 1427"/>
          <p:cNvSpPr>
            <a:spLocks/>
          </p:cNvSpPr>
          <p:nvPr/>
        </p:nvSpPr>
        <p:spPr bwMode="auto">
          <a:xfrm>
            <a:off x="2857500" y="3238500"/>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51" name="Freeform 1415"/>
          <p:cNvSpPr>
            <a:spLocks/>
          </p:cNvSpPr>
          <p:nvPr/>
        </p:nvSpPr>
        <p:spPr bwMode="auto">
          <a:xfrm>
            <a:off x="1878013" y="3286125"/>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52" name="Freeform 1416"/>
          <p:cNvSpPr>
            <a:spLocks/>
          </p:cNvSpPr>
          <p:nvPr/>
        </p:nvSpPr>
        <p:spPr bwMode="auto">
          <a:xfrm>
            <a:off x="1866900" y="3281363"/>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53" name="Freeform 1420"/>
          <p:cNvSpPr>
            <a:spLocks/>
          </p:cNvSpPr>
          <p:nvPr/>
        </p:nvSpPr>
        <p:spPr bwMode="auto">
          <a:xfrm>
            <a:off x="1865313" y="373697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54" name="Freeform 1427"/>
          <p:cNvSpPr>
            <a:spLocks/>
          </p:cNvSpPr>
          <p:nvPr/>
        </p:nvSpPr>
        <p:spPr bwMode="auto">
          <a:xfrm>
            <a:off x="1835150" y="3378200"/>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55" name="Freeform 1415"/>
          <p:cNvSpPr>
            <a:spLocks/>
          </p:cNvSpPr>
          <p:nvPr/>
        </p:nvSpPr>
        <p:spPr bwMode="auto">
          <a:xfrm>
            <a:off x="2030413" y="3286125"/>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56" name="Freeform 1416"/>
          <p:cNvSpPr>
            <a:spLocks/>
          </p:cNvSpPr>
          <p:nvPr/>
        </p:nvSpPr>
        <p:spPr bwMode="auto">
          <a:xfrm>
            <a:off x="2019300" y="3281363"/>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57" name="Freeform 1420"/>
          <p:cNvSpPr>
            <a:spLocks/>
          </p:cNvSpPr>
          <p:nvPr/>
        </p:nvSpPr>
        <p:spPr bwMode="auto">
          <a:xfrm>
            <a:off x="2017713" y="373697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58" name="Freeform 1427"/>
          <p:cNvSpPr>
            <a:spLocks/>
          </p:cNvSpPr>
          <p:nvPr/>
        </p:nvSpPr>
        <p:spPr bwMode="auto">
          <a:xfrm>
            <a:off x="1987550" y="3378200"/>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59" name="Freeform 1415"/>
          <p:cNvSpPr>
            <a:spLocks/>
          </p:cNvSpPr>
          <p:nvPr/>
        </p:nvSpPr>
        <p:spPr bwMode="auto">
          <a:xfrm>
            <a:off x="2165350" y="3144838"/>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60" name="Freeform 1416"/>
          <p:cNvSpPr>
            <a:spLocks/>
          </p:cNvSpPr>
          <p:nvPr/>
        </p:nvSpPr>
        <p:spPr bwMode="auto">
          <a:xfrm>
            <a:off x="2155825" y="3141663"/>
            <a:ext cx="77788"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61" name="Freeform 1420"/>
          <p:cNvSpPr>
            <a:spLocks/>
          </p:cNvSpPr>
          <p:nvPr/>
        </p:nvSpPr>
        <p:spPr bwMode="auto">
          <a:xfrm>
            <a:off x="2152650" y="3595688"/>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62" name="Freeform 1427"/>
          <p:cNvSpPr>
            <a:spLocks/>
          </p:cNvSpPr>
          <p:nvPr/>
        </p:nvSpPr>
        <p:spPr bwMode="auto">
          <a:xfrm>
            <a:off x="2124075" y="3238500"/>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63" name="Freeform 1415"/>
          <p:cNvSpPr>
            <a:spLocks/>
          </p:cNvSpPr>
          <p:nvPr/>
        </p:nvSpPr>
        <p:spPr bwMode="auto">
          <a:xfrm>
            <a:off x="2317750" y="3144838"/>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64" name="Freeform 1416"/>
          <p:cNvSpPr>
            <a:spLocks/>
          </p:cNvSpPr>
          <p:nvPr/>
        </p:nvSpPr>
        <p:spPr bwMode="auto">
          <a:xfrm>
            <a:off x="2308225" y="3141663"/>
            <a:ext cx="77788"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65" name="Freeform 1420"/>
          <p:cNvSpPr>
            <a:spLocks/>
          </p:cNvSpPr>
          <p:nvPr/>
        </p:nvSpPr>
        <p:spPr bwMode="auto">
          <a:xfrm>
            <a:off x="2305050" y="3595688"/>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66" name="Freeform 1427"/>
          <p:cNvSpPr>
            <a:spLocks/>
          </p:cNvSpPr>
          <p:nvPr/>
        </p:nvSpPr>
        <p:spPr bwMode="auto">
          <a:xfrm>
            <a:off x="2276475" y="3238500"/>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67" name="Freeform 1415"/>
          <p:cNvSpPr>
            <a:spLocks/>
          </p:cNvSpPr>
          <p:nvPr/>
        </p:nvSpPr>
        <p:spPr bwMode="auto">
          <a:xfrm>
            <a:off x="2170113" y="3502025"/>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68" name="Freeform 1416"/>
          <p:cNvSpPr>
            <a:spLocks/>
          </p:cNvSpPr>
          <p:nvPr/>
        </p:nvSpPr>
        <p:spPr bwMode="auto">
          <a:xfrm>
            <a:off x="2160588" y="3498850"/>
            <a:ext cx="77787"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69" name="Freeform 1420"/>
          <p:cNvSpPr>
            <a:spLocks/>
          </p:cNvSpPr>
          <p:nvPr/>
        </p:nvSpPr>
        <p:spPr bwMode="auto">
          <a:xfrm>
            <a:off x="2157413" y="395287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70" name="Freeform 1427"/>
          <p:cNvSpPr>
            <a:spLocks/>
          </p:cNvSpPr>
          <p:nvPr/>
        </p:nvSpPr>
        <p:spPr bwMode="auto">
          <a:xfrm>
            <a:off x="2128838" y="3595688"/>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71" name="Freeform 1415"/>
          <p:cNvSpPr>
            <a:spLocks/>
          </p:cNvSpPr>
          <p:nvPr/>
        </p:nvSpPr>
        <p:spPr bwMode="auto">
          <a:xfrm>
            <a:off x="2322513" y="3502025"/>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72" name="Freeform 1416"/>
          <p:cNvSpPr>
            <a:spLocks/>
          </p:cNvSpPr>
          <p:nvPr/>
        </p:nvSpPr>
        <p:spPr bwMode="auto">
          <a:xfrm>
            <a:off x="2312988" y="3498850"/>
            <a:ext cx="77787"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73" name="Freeform 1420"/>
          <p:cNvSpPr>
            <a:spLocks/>
          </p:cNvSpPr>
          <p:nvPr/>
        </p:nvSpPr>
        <p:spPr bwMode="auto">
          <a:xfrm>
            <a:off x="2309813" y="395287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74" name="Freeform 1427"/>
          <p:cNvSpPr>
            <a:spLocks/>
          </p:cNvSpPr>
          <p:nvPr/>
        </p:nvSpPr>
        <p:spPr bwMode="auto">
          <a:xfrm>
            <a:off x="2281238" y="3595688"/>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75" name="Freeform 1415"/>
          <p:cNvSpPr>
            <a:spLocks/>
          </p:cNvSpPr>
          <p:nvPr/>
        </p:nvSpPr>
        <p:spPr bwMode="auto">
          <a:xfrm>
            <a:off x="2459038" y="3362325"/>
            <a:ext cx="58737"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76" name="Freeform 1416"/>
          <p:cNvSpPr>
            <a:spLocks/>
          </p:cNvSpPr>
          <p:nvPr/>
        </p:nvSpPr>
        <p:spPr bwMode="auto">
          <a:xfrm>
            <a:off x="2447925" y="3357563"/>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77" name="Freeform 1420"/>
          <p:cNvSpPr>
            <a:spLocks/>
          </p:cNvSpPr>
          <p:nvPr/>
        </p:nvSpPr>
        <p:spPr bwMode="auto">
          <a:xfrm>
            <a:off x="2446338" y="3811588"/>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78" name="Freeform 1427"/>
          <p:cNvSpPr>
            <a:spLocks/>
          </p:cNvSpPr>
          <p:nvPr/>
        </p:nvSpPr>
        <p:spPr bwMode="auto">
          <a:xfrm>
            <a:off x="2416175" y="3454400"/>
            <a:ext cx="141288"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79" name="Freeform 1415"/>
          <p:cNvSpPr>
            <a:spLocks/>
          </p:cNvSpPr>
          <p:nvPr/>
        </p:nvSpPr>
        <p:spPr bwMode="auto">
          <a:xfrm>
            <a:off x="2611438" y="3362325"/>
            <a:ext cx="58737"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80" name="Freeform 1416"/>
          <p:cNvSpPr>
            <a:spLocks/>
          </p:cNvSpPr>
          <p:nvPr/>
        </p:nvSpPr>
        <p:spPr bwMode="auto">
          <a:xfrm>
            <a:off x="2600325" y="3357563"/>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81" name="Freeform 1420"/>
          <p:cNvSpPr>
            <a:spLocks/>
          </p:cNvSpPr>
          <p:nvPr/>
        </p:nvSpPr>
        <p:spPr bwMode="auto">
          <a:xfrm>
            <a:off x="2598738" y="3811588"/>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82" name="Freeform 1427"/>
          <p:cNvSpPr>
            <a:spLocks/>
          </p:cNvSpPr>
          <p:nvPr/>
        </p:nvSpPr>
        <p:spPr bwMode="auto">
          <a:xfrm>
            <a:off x="2568575" y="3454400"/>
            <a:ext cx="141288"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83" name="Freeform 1415"/>
          <p:cNvSpPr>
            <a:spLocks/>
          </p:cNvSpPr>
          <p:nvPr/>
        </p:nvSpPr>
        <p:spPr bwMode="auto">
          <a:xfrm>
            <a:off x="1589088" y="3502025"/>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84" name="Freeform 1416"/>
          <p:cNvSpPr>
            <a:spLocks/>
          </p:cNvSpPr>
          <p:nvPr/>
        </p:nvSpPr>
        <p:spPr bwMode="auto">
          <a:xfrm>
            <a:off x="1579563" y="3498850"/>
            <a:ext cx="77787"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85" name="Freeform 1420"/>
          <p:cNvSpPr>
            <a:spLocks/>
          </p:cNvSpPr>
          <p:nvPr/>
        </p:nvSpPr>
        <p:spPr bwMode="auto">
          <a:xfrm>
            <a:off x="1576388" y="395287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86" name="Freeform 1427"/>
          <p:cNvSpPr>
            <a:spLocks/>
          </p:cNvSpPr>
          <p:nvPr/>
        </p:nvSpPr>
        <p:spPr bwMode="auto">
          <a:xfrm>
            <a:off x="1547813" y="359568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87" name="Freeform 1415"/>
          <p:cNvSpPr>
            <a:spLocks/>
          </p:cNvSpPr>
          <p:nvPr/>
        </p:nvSpPr>
        <p:spPr bwMode="auto">
          <a:xfrm>
            <a:off x="1741488" y="3502025"/>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88" name="Freeform 1416"/>
          <p:cNvSpPr>
            <a:spLocks/>
          </p:cNvSpPr>
          <p:nvPr/>
        </p:nvSpPr>
        <p:spPr bwMode="auto">
          <a:xfrm>
            <a:off x="1731963" y="3498850"/>
            <a:ext cx="77787"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89" name="Freeform 1420"/>
          <p:cNvSpPr>
            <a:spLocks/>
          </p:cNvSpPr>
          <p:nvPr/>
        </p:nvSpPr>
        <p:spPr bwMode="auto">
          <a:xfrm>
            <a:off x="1728788" y="395287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90" name="Freeform 1427"/>
          <p:cNvSpPr>
            <a:spLocks/>
          </p:cNvSpPr>
          <p:nvPr/>
        </p:nvSpPr>
        <p:spPr bwMode="auto">
          <a:xfrm>
            <a:off x="1700213" y="359568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91" name="Freeform 1415"/>
          <p:cNvSpPr>
            <a:spLocks/>
          </p:cNvSpPr>
          <p:nvPr/>
        </p:nvSpPr>
        <p:spPr bwMode="auto">
          <a:xfrm>
            <a:off x="1878013" y="3362325"/>
            <a:ext cx="58737"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92" name="Freeform 1416"/>
          <p:cNvSpPr>
            <a:spLocks/>
          </p:cNvSpPr>
          <p:nvPr/>
        </p:nvSpPr>
        <p:spPr bwMode="auto">
          <a:xfrm>
            <a:off x="1866900" y="3357563"/>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93" name="Freeform 1420"/>
          <p:cNvSpPr>
            <a:spLocks/>
          </p:cNvSpPr>
          <p:nvPr/>
        </p:nvSpPr>
        <p:spPr bwMode="auto">
          <a:xfrm>
            <a:off x="1865313" y="3811588"/>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94" name="Freeform 1427"/>
          <p:cNvSpPr>
            <a:spLocks/>
          </p:cNvSpPr>
          <p:nvPr/>
        </p:nvSpPr>
        <p:spPr bwMode="auto">
          <a:xfrm>
            <a:off x="1835150" y="3454400"/>
            <a:ext cx="141288"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95" name="Freeform 1415"/>
          <p:cNvSpPr>
            <a:spLocks/>
          </p:cNvSpPr>
          <p:nvPr/>
        </p:nvSpPr>
        <p:spPr bwMode="auto">
          <a:xfrm>
            <a:off x="2030413" y="3362325"/>
            <a:ext cx="58737"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96" name="Freeform 1416"/>
          <p:cNvSpPr>
            <a:spLocks/>
          </p:cNvSpPr>
          <p:nvPr/>
        </p:nvSpPr>
        <p:spPr bwMode="auto">
          <a:xfrm>
            <a:off x="2019300" y="3357563"/>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97" name="Freeform 1420"/>
          <p:cNvSpPr>
            <a:spLocks/>
          </p:cNvSpPr>
          <p:nvPr/>
        </p:nvSpPr>
        <p:spPr bwMode="auto">
          <a:xfrm>
            <a:off x="2017713" y="3811588"/>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198" name="Freeform 1427"/>
          <p:cNvSpPr>
            <a:spLocks/>
          </p:cNvSpPr>
          <p:nvPr/>
        </p:nvSpPr>
        <p:spPr bwMode="auto">
          <a:xfrm>
            <a:off x="1987550" y="3454400"/>
            <a:ext cx="141288"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199" name="Freeform 1415"/>
          <p:cNvSpPr>
            <a:spLocks/>
          </p:cNvSpPr>
          <p:nvPr/>
        </p:nvSpPr>
        <p:spPr bwMode="auto">
          <a:xfrm>
            <a:off x="2176463" y="3790950"/>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00" name="Freeform 1416"/>
          <p:cNvSpPr>
            <a:spLocks/>
          </p:cNvSpPr>
          <p:nvPr/>
        </p:nvSpPr>
        <p:spPr bwMode="auto">
          <a:xfrm>
            <a:off x="2165350" y="378618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01" name="Freeform 1420"/>
          <p:cNvSpPr>
            <a:spLocks/>
          </p:cNvSpPr>
          <p:nvPr/>
        </p:nvSpPr>
        <p:spPr bwMode="auto">
          <a:xfrm>
            <a:off x="2162175" y="42402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02" name="Freeform 1427"/>
          <p:cNvSpPr>
            <a:spLocks/>
          </p:cNvSpPr>
          <p:nvPr/>
        </p:nvSpPr>
        <p:spPr bwMode="auto">
          <a:xfrm>
            <a:off x="2133600" y="3883025"/>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03" name="Freeform 1415"/>
          <p:cNvSpPr>
            <a:spLocks/>
          </p:cNvSpPr>
          <p:nvPr/>
        </p:nvSpPr>
        <p:spPr bwMode="auto">
          <a:xfrm>
            <a:off x="2328863" y="3790950"/>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04" name="Freeform 1416"/>
          <p:cNvSpPr>
            <a:spLocks/>
          </p:cNvSpPr>
          <p:nvPr/>
        </p:nvSpPr>
        <p:spPr bwMode="auto">
          <a:xfrm>
            <a:off x="2317750" y="378618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05" name="Freeform 1420"/>
          <p:cNvSpPr>
            <a:spLocks/>
          </p:cNvSpPr>
          <p:nvPr/>
        </p:nvSpPr>
        <p:spPr bwMode="auto">
          <a:xfrm>
            <a:off x="2314575" y="42402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06" name="Freeform 1427"/>
          <p:cNvSpPr>
            <a:spLocks/>
          </p:cNvSpPr>
          <p:nvPr/>
        </p:nvSpPr>
        <p:spPr bwMode="auto">
          <a:xfrm>
            <a:off x="2286000" y="3883025"/>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07" name="Freeform 1415"/>
          <p:cNvSpPr>
            <a:spLocks/>
          </p:cNvSpPr>
          <p:nvPr/>
        </p:nvSpPr>
        <p:spPr bwMode="auto">
          <a:xfrm>
            <a:off x="2463800" y="3649663"/>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08" name="Freeform 1416"/>
          <p:cNvSpPr>
            <a:spLocks/>
          </p:cNvSpPr>
          <p:nvPr/>
        </p:nvSpPr>
        <p:spPr bwMode="auto">
          <a:xfrm>
            <a:off x="2454275" y="3644900"/>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09" name="Freeform 1420"/>
          <p:cNvSpPr>
            <a:spLocks/>
          </p:cNvSpPr>
          <p:nvPr/>
        </p:nvSpPr>
        <p:spPr bwMode="auto">
          <a:xfrm>
            <a:off x="2451100" y="409892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10" name="Freeform 1427"/>
          <p:cNvSpPr>
            <a:spLocks/>
          </p:cNvSpPr>
          <p:nvPr/>
        </p:nvSpPr>
        <p:spPr bwMode="auto">
          <a:xfrm>
            <a:off x="2422525" y="3741738"/>
            <a:ext cx="139700"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11" name="Freeform 1415"/>
          <p:cNvSpPr>
            <a:spLocks/>
          </p:cNvSpPr>
          <p:nvPr/>
        </p:nvSpPr>
        <p:spPr bwMode="auto">
          <a:xfrm>
            <a:off x="2616200" y="3649663"/>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12" name="Freeform 1416"/>
          <p:cNvSpPr>
            <a:spLocks/>
          </p:cNvSpPr>
          <p:nvPr/>
        </p:nvSpPr>
        <p:spPr bwMode="auto">
          <a:xfrm>
            <a:off x="2606675" y="3644900"/>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13" name="Freeform 1420"/>
          <p:cNvSpPr>
            <a:spLocks/>
          </p:cNvSpPr>
          <p:nvPr/>
        </p:nvSpPr>
        <p:spPr bwMode="auto">
          <a:xfrm>
            <a:off x="2603500" y="409892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14" name="Freeform 1427"/>
          <p:cNvSpPr>
            <a:spLocks/>
          </p:cNvSpPr>
          <p:nvPr/>
        </p:nvSpPr>
        <p:spPr bwMode="auto">
          <a:xfrm>
            <a:off x="2574925" y="3741738"/>
            <a:ext cx="139700"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15" name="Freeform 1415"/>
          <p:cNvSpPr>
            <a:spLocks/>
          </p:cNvSpPr>
          <p:nvPr/>
        </p:nvSpPr>
        <p:spPr bwMode="auto">
          <a:xfrm>
            <a:off x="1595438" y="3790950"/>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16" name="Freeform 1416"/>
          <p:cNvSpPr>
            <a:spLocks/>
          </p:cNvSpPr>
          <p:nvPr/>
        </p:nvSpPr>
        <p:spPr bwMode="auto">
          <a:xfrm>
            <a:off x="1584325" y="378618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17" name="Freeform 1420"/>
          <p:cNvSpPr>
            <a:spLocks/>
          </p:cNvSpPr>
          <p:nvPr/>
        </p:nvSpPr>
        <p:spPr bwMode="auto">
          <a:xfrm>
            <a:off x="1581150" y="42402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18" name="Freeform 1427"/>
          <p:cNvSpPr>
            <a:spLocks/>
          </p:cNvSpPr>
          <p:nvPr/>
        </p:nvSpPr>
        <p:spPr bwMode="auto">
          <a:xfrm>
            <a:off x="1552575" y="3883025"/>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19" name="Freeform 1415"/>
          <p:cNvSpPr>
            <a:spLocks/>
          </p:cNvSpPr>
          <p:nvPr/>
        </p:nvSpPr>
        <p:spPr bwMode="auto">
          <a:xfrm>
            <a:off x="1747838" y="3790950"/>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20" name="Freeform 1416"/>
          <p:cNvSpPr>
            <a:spLocks/>
          </p:cNvSpPr>
          <p:nvPr/>
        </p:nvSpPr>
        <p:spPr bwMode="auto">
          <a:xfrm>
            <a:off x="1736725" y="378618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21" name="Freeform 1420"/>
          <p:cNvSpPr>
            <a:spLocks/>
          </p:cNvSpPr>
          <p:nvPr/>
        </p:nvSpPr>
        <p:spPr bwMode="auto">
          <a:xfrm>
            <a:off x="1733550" y="42402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22" name="Freeform 1427"/>
          <p:cNvSpPr>
            <a:spLocks/>
          </p:cNvSpPr>
          <p:nvPr/>
        </p:nvSpPr>
        <p:spPr bwMode="auto">
          <a:xfrm>
            <a:off x="1704975" y="3883025"/>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23" name="Freeform 1415"/>
          <p:cNvSpPr>
            <a:spLocks/>
          </p:cNvSpPr>
          <p:nvPr/>
        </p:nvSpPr>
        <p:spPr bwMode="auto">
          <a:xfrm>
            <a:off x="1882775" y="3649663"/>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24" name="Freeform 1416"/>
          <p:cNvSpPr>
            <a:spLocks/>
          </p:cNvSpPr>
          <p:nvPr/>
        </p:nvSpPr>
        <p:spPr bwMode="auto">
          <a:xfrm>
            <a:off x="1873250" y="3644900"/>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25" name="Freeform 1420"/>
          <p:cNvSpPr>
            <a:spLocks/>
          </p:cNvSpPr>
          <p:nvPr/>
        </p:nvSpPr>
        <p:spPr bwMode="auto">
          <a:xfrm>
            <a:off x="1870075" y="409892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26" name="Freeform 1427"/>
          <p:cNvSpPr>
            <a:spLocks/>
          </p:cNvSpPr>
          <p:nvPr/>
        </p:nvSpPr>
        <p:spPr bwMode="auto">
          <a:xfrm>
            <a:off x="1839913" y="3741738"/>
            <a:ext cx="141287"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27" name="Freeform 1415"/>
          <p:cNvSpPr>
            <a:spLocks/>
          </p:cNvSpPr>
          <p:nvPr/>
        </p:nvSpPr>
        <p:spPr bwMode="auto">
          <a:xfrm>
            <a:off x="2035175" y="3649663"/>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28" name="Freeform 1416"/>
          <p:cNvSpPr>
            <a:spLocks/>
          </p:cNvSpPr>
          <p:nvPr/>
        </p:nvSpPr>
        <p:spPr bwMode="auto">
          <a:xfrm>
            <a:off x="2025650" y="3644900"/>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29" name="Freeform 1420"/>
          <p:cNvSpPr>
            <a:spLocks/>
          </p:cNvSpPr>
          <p:nvPr/>
        </p:nvSpPr>
        <p:spPr bwMode="auto">
          <a:xfrm>
            <a:off x="2022475" y="409892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30" name="Freeform 1427"/>
          <p:cNvSpPr>
            <a:spLocks/>
          </p:cNvSpPr>
          <p:nvPr/>
        </p:nvSpPr>
        <p:spPr bwMode="auto">
          <a:xfrm>
            <a:off x="1992313" y="3741738"/>
            <a:ext cx="141287"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31" name="Freeform 1415"/>
          <p:cNvSpPr>
            <a:spLocks/>
          </p:cNvSpPr>
          <p:nvPr/>
        </p:nvSpPr>
        <p:spPr bwMode="auto">
          <a:xfrm>
            <a:off x="3317875" y="3502025"/>
            <a:ext cx="58738"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32" name="Freeform 1416"/>
          <p:cNvSpPr>
            <a:spLocks/>
          </p:cNvSpPr>
          <p:nvPr/>
        </p:nvSpPr>
        <p:spPr bwMode="auto">
          <a:xfrm>
            <a:off x="3308350" y="3498850"/>
            <a:ext cx="77788"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33" name="Freeform 1420"/>
          <p:cNvSpPr>
            <a:spLocks/>
          </p:cNvSpPr>
          <p:nvPr/>
        </p:nvSpPr>
        <p:spPr bwMode="auto">
          <a:xfrm>
            <a:off x="3305175" y="395287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34" name="Freeform 1427"/>
          <p:cNvSpPr>
            <a:spLocks/>
          </p:cNvSpPr>
          <p:nvPr/>
        </p:nvSpPr>
        <p:spPr bwMode="auto">
          <a:xfrm>
            <a:off x="3276600" y="359568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35" name="Freeform 1415"/>
          <p:cNvSpPr>
            <a:spLocks/>
          </p:cNvSpPr>
          <p:nvPr/>
        </p:nvSpPr>
        <p:spPr bwMode="auto">
          <a:xfrm>
            <a:off x="3470275" y="3502025"/>
            <a:ext cx="58738"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36" name="Freeform 1416"/>
          <p:cNvSpPr>
            <a:spLocks/>
          </p:cNvSpPr>
          <p:nvPr/>
        </p:nvSpPr>
        <p:spPr bwMode="auto">
          <a:xfrm>
            <a:off x="3460750" y="3498850"/>
            <a:ext cx="77788"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37" name="Freeform 1420"/>
          <p:cNvSpPr>
            <a:spLocks/>
          </p:cNvSpPr>
          <p:nvPr/>
        </p:nvSpPr>
        <p:spPr bwMode="auto">
          <a:xfrm>
            <a:off x="3457575" y="395287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38" name="Freeform 1427"/>
          <p:cNvSpPr>
            <a:spLocks/>
          </p:cNvSpPr>
          <p:nvPr/>
        </p:nvSpPr>
        <p:spPr bwMode="auto">
          <a:xfrm>
            <a:off x="3429000" y="359568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39" name="Freeform 1415"/>
          <p:cNvSpPr>
            <a:spLocks/>
          </p:cNvSpPr>
          <p:nvPr/>
        </p:nvSpPr>
        <p:spPr bwMode="auto">
          <a:xfrm>
            <a:off x="3605213" y="3362325"/>
            <a:ext cx="60325"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40" name="Freeform 1416"/>
          <p:cNvSpPr>
            <a:spLocks/>
          </p:cNvSpPr>
          <p:nvPr/>
        </p:nvSpPr>
        <p:spPr bwMode="auto">
          <a:xfrm>
            <a:off x="3595688" y="3357563"/>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41" name="Freeform 1420"/>
          <p:cNvSpPr>
            <a:spLocks/>
          </p:cNvSpPr>
          <p:nvPr/>
        </p:nvSpPr>
        <p:spPr bwMode="auto">
          <a:xfrm>
            <a:off x="3592513" y="3811588"/>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42" name="Freeform 1427"/>
          <p:cNvSpPr>
            <a:spLocks/>
          </p:cNvSpPr>
          <p:nvPr/>
        </p:nvSpPr>
        <p:spPr bwMode="auto">
          <a:xfrm>
            <a:off x="3563938" y="3454400"/>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43" name="Freeform 1415"/>
          <p:cNvSpPr>
            <a:spLocks/>
          </p:cNvSpPr>
          <p:nvPr/>
        </p:nvSpPr>
        <p:spPr bwMode="auto">
          <a:xfrm>
            <a:off x="3757613" y="3362325"/>
            <a:ext cx="60325"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44" name="Freeform 1416"/>
          <p:cNvSpPr>
            <a:spLocks/>
          </p:cNvSpPr>
          <p:nvPr/>
        </p:nvSpPr>
        <p:spPr bwMode="auto">
          <a:xfrm>
            <a:off x="3748088" y="3357563"/>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45" name="Freeform 1420"/>
          <p:cNvSpPr>
            <a:spLocks/>
          </p:cNvSpPr>
          <p:nvPr/>
        </p:nvSpPr>
        <p:spPr bwMode="auto">
          <a:xfrm>
            <a:off x="3744913" y="3811588"/>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46" name="Freeform 1427"/>
          <p:cNvSpPr>
            <a:spLocks/>
          </p:cNvSpPr>
          <p:nvPr/>
        </p:nvSpPr>
        <p:spPr bwMode="auto">
          <a:xfrm>
            <a:off x="3716338" y="3454400"/>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47" name="Freeform 1415"/>
          <p:cNvSpPr>
            <a:spLocks/>
          </p:cNvSpPr>
          <p:nvPr/>
        </p:nvSpPr>
        <p:spPr bwMode="auto">
          <a:xfrm>
            <a:off x="2736850" y="3502025"/>
            <a:ext cx="58738"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48" name="Freeform 1416"/>
          <p:cNvSpPr>
            <a:spLocks/>
          </p:cNvSpPr>
          <p:nvPr/>
        </p:nvSpPr>
        <p:spPr bwMode="auto">
          <a:xfrm>
            <a:off x="2727325" y="3498850"/>
            <a:ext cx="77788"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49" name="Freeform 1420"/>
          <p:cNvSpPr>
            <a:spLocks/>
          </p:cNvSpPr>
          <p:nvPr/>
        </p:nvSpPr>
        <p:spPr bwMode="auto">
          <a:xfrm>
            <a:off x="2724150" y="395287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50" name="Freeform 1427"/>
          <p:cNvSpPr>
            <a:spLocks/>
          </p:cNvSpPr>
          <p:nvPr/>
        </p:nvSpPr>
        <p:spPr bwMode="auto">
          <a:xfrm>
            <a:off x="2695575" y="359568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51" name="Freeform 1415"/>
          <p:cNvSpPr>
            <a:spLocks/>
          </p:cNvSpPr>
          <p:nvPr/>
        </p:nvSpPr>
        <p:spPr bwMode="auto">
          <a:xfrm>
            <a:off x="2889250" y="3502025"/>
            <a:ext cx="58738"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52" name="Freeform 1416"/>
          <p:cNvSpPr>
            <a:spLocks/>
          </p:cNvSpPr>
          <p:nvPr/>
        </p:nvSpPr>
        <p:spPr bwMode="auto">
          <a:xfrm>
            <a:off x="2879725" y="3498850"/>
            <a:ext cx="77788"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53" name="Freeform 1420"/>
          <p:cNvSpPr>
            <a:spLocks/>
          </p:cNvSpPr>
          <p:nvPr/>
        </p:nvSpPr>
        <p:spPr bwMode="auto">
          <a:xfrm>
            <a:off x="2876550" y="395287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54" name="Freeform 1427"/>
          <p:cNvSpPr>
            <a:spLocks/>
          </p:cNvSpPr>
          <p:nvPr/>
        </p:nvSpPr>
        <p:spPr bwMode="auto">
          <a:xfrm>
            <a:off x="2847975" y="359568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55" name="Freeform 1415"/>
          <p:cNvSpPr>
            <a:spLocks/>
          </p:cNvSpPr>
          <p:nvPr/>
        </p:nvSpPr>
        <p:spPr bwMode="auto">
          <a:xfrm>
            <a:off x="3024188" y="3362325"/>
            <a:ext cx="60325"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56" name="Freeform 1416"/>
          <p:cNvSpPr>
            <a:spLocks/>
          </p:cNvSpPr>
          <p:nvPr/>
        </p:nvSpPr>
        <p:spPr bwMode="auto">
          <a:xfrm>
            <a:off x="3014663" y="3357563"/>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57" name="Freeform 1420"/>
          <p:cNvSpPr>
            <a:spLocks/>
          </p:cNvSpPr>
          <p:nvPr/>
        </p:nvSpPr>
        <p:spPr bwMode="auto">
          <a:xfrm>
            <a:off x="3011488" y="3811588"/>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58" name="Freeform 1427"/>
          <p:cNvSpPr>
            <a:spLocks/>
          </p:cNvSpPr>
          <p:nvPr/>
        </p:nvSpPr>
        <p:spPr bwMode="auto">
          <a:xfrm>
            <a:off x="2982913" y="3454400"/>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59" name="Freeform 1415"/>
          <p:cNvSpPr>
            <a:spLocks/>
          </p:cNvSpPr>
          <p:nvPr/>
        </p:nvSpPr>
        <p:spPr bwMode="auto">
          <a:xfrm>
            <a:off x="3176588" y="3362325"/>
            <a:ext cx="60325"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60" name="Freeform 1416"/>
          <p:cNvSpPr>
            <a:spLocks/>
          </p:cNvSpPr>
          <p:nvPr/>
        </p:nvSpPr>
        <p:spPr bwMode="auto">
          <a:xfrm>
            <a:off x="3167063" y="3357563"/>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61" name="Freeform 1420"/>
          <p:cNvSpPr>
            <a:spLocks/>
          </p:cNvSpPr>
          <p:nvPr/>
        </p:nvSpPr>
        <p:spPr bwMode="auto">
          <a:xfrm>
            <a:off x="3163888" y="3811588"/>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62" name="Freeform 1427"/>
          <p:cNvSpPr>
            <a:spLocks/>
          </p:cNvSpPr>
          <p:nvPr/>
        </p:nvSpPr>
        <p:spPr bwMode="auto">
          <a:xfrm>
            <a:off x="3135313" y="3454400"/>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63" name="Freeform 1415"/>
          <p:cNvSpPr>
            <a:spLocks/>
          </p:cNvSpPr>
          <p:nvPr/>
        </p:nvSpPr>
        <p:spPr bwMode="auto">
          <a:xfrm>
            <a:off x="3317875" y="3862388"/>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64" name="Freeform 1416"/>
          <p:cNvSpPr>
            <a:spLocks/>
          </p:cNvSpPr>
          <p:nvPr/>
        </p:nvSpPr>
        <p:spPr bwMode="auto">
          <a:xfrm>
            <a:off x="3308350" y="3857625"/>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65" name="Freeform 1420"/>
          <p:cNvSpPr>
            <a:spLocks/>
          </p:cNvSpPr>
          <p:nvPr/>
        </p:nvSpPr>
        <p:spPr bwMode="auto">
          <a:xfrm>
            <a:off x="3305175" y="43116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66" name="Freeform 1427"/>
          <p:cNvSpPr>
            <a:spLocks/>
          </p:cNvSpPr>
          <p:nvPr/>
        </p:nvSpPr>
        <p:spPr bwMode="auto">
          <a:xfrm>
            <a:off x="3276600" y="3954463"/>
            <a:ext cx="139700"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67" name="Freeform 1415"/>
          <p:cNvSpPr>
            <a:spLocks/>
          </p:cNvSpPr>
          <p:nvPr/>
        </p:nvSpPr>
        <p:spPr bwMode="auto">
          <a:xfrm>
            <a:off x="3470275" y="3862388"/>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68" name="Freeform 1416"/>
          <p:cNvSpPr>
            <a:spLocks/>
          </p:cNvSpPr>
          <p:nvPr/>
        </p:nvSpPr>
        <p:spPr bwMode="auto">
          <a:xfrm>
            <a:off x="3460750" y="3857625"/>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69" name="Freeform 1420"/>
          <p:cNvSpPr>
            <a:spLocks/>
          </p:cNvSpPr>
          <p:nvPr/>
        </p:nvSpPr>
        <p:spPr bwMode="auto">
          <a:xfrm>
            <a:off x="3457575" y="43116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70" name="Freeform 1427"/>
          <p:cNvSpPr>
            <a:spLocks/>
          </p:cNvSpPr>
          <p:nvPr/>
        </p:nvSpPr>
        <p:spPr bwMode="auto">
          <a:xfrm>
            <a:off x="3429000" y="3954463"/>
            <a:ext cx="139700"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71" name="Freeform 1415"/>
          <p:cNvSpPr>
            <a:spLocks/>
          </p:cNvSpPr>
          <p:nvPr/>
        </p:nvSpPr>
        <p:spPr bwMode="auto">
          <a:xfrm>
            <a:off x="3605213" y="37211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72" name="Freeform 1416"/>
          <p:cNvSpPr>
            <a:spLocks/>
          </p:cNvSpPr>
          <p:nvPr/>
        </p:nvSpPr>
        <p:spPr bwMode="auto">
          <a:xfrm>
            <a:off x="3595688" y="3716338"/>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73" name="Freeform 1420"/>
          <p:cNvSpPr>
            <a:spLocks/>
          </p:cNvSpPr>
          <p:nvPr/>
        </p:nvSpPr>
        <p:spPr bwMode="auto">
          <a:xfrm>
            <a:off x="3592513" y="4171950"/>
            <a:ext cx="74612" cy="195263"/>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74" name="Freeform 1427"/>
          <p:cNvSpPr>
            <a:spLocks/>
          </p:cNvSpPr>
          <p:nvPr/>
        </p:nvSpPr>
        <p:spPr bwMode="auto">
          <a:xfrm>
            <a:off x="3563938" y="3813175"/>
            <a:ext cx="141287"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75" name="Freeform 1415"/>
          <p:cNvSpPr>
            <a:spLocks/>
          </p:cNvSpPr>
          <p:nvPr/>
        </p:nvSpPr>
        <p:spPr bwMode="auto">
          <a:xfrm>
            <a:off x="3757613" y="37211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76" name="Freeform 1416"/>
          <p:cNvSpPr>
            <a:spLocks/>
          </p:cNvSpPr>
          <p:nvPr/>
        </p:nvSpPr>
        <p:spPr bwMode="auto">
          <a:xfrm>
            <a:off x="3748088" y="3716338"/>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77" name="Freeform 1420"/>
          <p:cNvSpPr>
            <a:spLocks/>
          </p:cNvSpPr>
          <p:nvPr/>
        </p:nvSpPr>
        <p:spPr bwMode="auto">
          <a:xfrm>
            <a:off x="3744913" y="4171950"/>
            <a:ext cx="74612" cy="195263"/>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78" name="Freeform 1427"/>
          <p:cNvSpPr>
            <a:spLocks/>
          </p:cNvSpPr>
          <p:nvPr/>
        </p:nvSpPr>
        <p:spPr bwMode="auto">
          <a:xfrm>
            <a:off x="3716338" y="3813175"/>
            <a:ext cx="141287"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79" name="Freeform 1415"/>
          <p:cNvSpPr>
            <a:spLocks/>
          </p:cNvSpPr>
          <p:nvPr/>
        </p:nvSpPr>
        <p:spPr bwMode="auto">
          <a:xfrm>
            <a:off x="2736850" y="3862388"/>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80" name="Freeform 1416"/>
          <p:cNvSpPr>
            <a:spLocks/>
          </p:cNvSpPr>
          <p:nvPr/>
        </p:nvSpPr>
        <p:spPr bwMode="auto">
          <a:xfrm>
            <a:off x="2727325" y="3857625"/>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81" name="Freeform 1420"/>
          <p:cNvSpPr>
            <a:spLocks/>
          </p:cNvSpPr>
          <p:nvPr/>
        </p:nvSpPr>
        <p:spPr bwMode="auto">
          <a:xfrm>
            <a:off x="2724150" y="43116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82" name="Freeform 1427"/>
          <p:cNvSpPr>
            <a:spLocks/>
          </p:cNvSpPr>
          <p:nvPr/>
        </p:nvSpPr>
        <p:spPr bwMode="auto">
          <a:xfrm>
            <a:off x="2695575" y="3954463"/>
            <a:ext cx="139700"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83" name="Freeform 1415"/>
          <p:cNvSpPr>
            <a:spLocks/>
          </p:cNvSpPr>
          <p:nvPr/>
        </p:nvSpPr>
        <p:spPr bwMode="auto">
          <a:xfrm>
            <a:off x="2889250" y="3862388"/>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84" name="Freeform 1416"/>
          <p:cNvSpPr>
            <a:spLocks/>
          </p:cNvSpPr>
          <p:nvPr/>
        </p:nvSpPr>
        <p:spPr bwMode="auto">
          <a:xfrm>
            <a:off x="2879725" y="3857625"/>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85" name="Freeform 1420"/>
          <p:cNvSpPr>
            <a:spLocks/>
          </p:cNvSpPr>
          <p:nvPr/>
        </p:nvSpPr>
        <p:spPr bwMode="auto">
          <a:xfrm>
            <a:off x="2876550" y="43116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86" name="Freeform 1427"/>
          <p:cNvSpPr>
            <a:spLocks/>
          </p:cNvSpPr>
          <p:nvPr/>
        </p:nvSpPr>
        <p:spPr bwMode="auto">
          <a:xfrm>
            <a:off x="2847975" y="3954463"/>
            <a:ext cx="139700"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87" name="Freeform 1415"/>
          <p:cNvSpPr>
            <a:spLocks/>
          </p:cNvSpPr>
          <p:nvPr/>
        </p:nvSpPr>
        <p:spPr bwMode="auto">
          <a:xfrm>
            <a:off x="3024188" y="37211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88" name="Freeform 1416"/>
          <p:cNvSpPr>
            <a:spLocks/>
          </p:cNvSpPr>
          <p:nvPr/>
        </p:nvSpPr>
        <p:spPr bwMode="auto">
          <a:xfrm>
            <a:off x="3014663" y="3716338"/>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89" name="Freeform 1420"/>
          <p:cNvSpPr>
            <a:spLocks/>
          </p:cNvSpPr>
          <p:nvPr/>
        </p:nvSpPr>
        <p:spPr bwMode="auto">
          <a:xfrm>
            <a:off x="3011488" y="4171950"/>
            <a:ext cx="74612" cy="195263"/>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90" name="Freeform 1427"/>
          <p:cNvSpPr>
            <a:spLocks/>
          </p:cNvSpPr>
          <p:nvPr/>
        </p:nvSpPr>
        <p:spPr bwMode="auto">
          <a:xfrm>
            <a:off x="2982913" y="3813175"/>
            <a:ext cx="141287"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91" name="Freeform 1415"/>
          <p:cNvSpPr>
            <a:spLocks/>
          </p:cNvSpPr>
          <p:nvPr/>
        </p:nvSpPr>
        <p:spPr bwMode="auto">
          <a:xfrm>
            <a:off x="3176588" y="37211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92" name="Freeform 1416"/>
          <p:cNvSpPr>
            <a:spLocks/>
          </p:cNvSpPr>
          <p:nvPr/>
        </p:nvSpPr>
        <p:spPr bwMode="auto">
          <a:xfrm>
            <a:off x="3167063" y="3716338"/>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93" name="Freeform 1420"/>
          <p:cNvSpPr>
            <a:spLocks/>
          </p:cNvSpPr>
          <p:nvPr/>
        </p:nvSpPr>
        <p:spPr bwMode="auto">
          <a:xfrm>
            <a:off x="3163888" y="4171950"/>
            <a:ext cx="74612" cy="195263"/>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94" name="Freeform 1427"/>
          <p:cNvSpPr>
            <a:spLocks/>
          </p:cNvSpPr>
          <p:nvPr/>
        </p:nvSpPr>
        <p:spPr bwMode="auto">
          <a:xfrm>
            <a:off x="3135313" y="3813175"/>
            <a:ext cx="141287"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95" name="Freeform 1415"/>
          <p:cNvSpPr>
            <a:spLocks/>
          </p:cNvSpPr>
          <p:nvPr/>
        </p:nvSpPr>
        <p:spPr bwMode="auto">
          <a:xfrm>
            <a:off x="2392363" y="4078288"/>
            <a:ext cx="58737"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96" name="Freeform 1416"/>
          <p:cNvSpPr>
            <a:spLocks/>
          </p:cNvSpPr>
          <p:nvPr/>
        </p:nvSpPr>
        <p:spPr bwMode="auto">
          <a:xfrm>
            <a:off x="2381250" y="407352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97" name="Freeform 1420"/>
          <p:cNvSpPr>
            <a:spLocks/>
          </p:cNvSpPr>
          <p:nvPr/>
        </p:nvSpPr>
        <p:spPr bwMode="auto">
          <a:xfrm>
            <a:off x="2378075" y="4527550"/>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298" name="Freeform 1427"/>
          <p:cNvSpPr>
            <a:spLocks/>
          </p:cNvSpPr>
          <p:nvPr/>
        </p:nvSpPr>
        <p:spPr bwMode="auto">
          <a:xfrm>
            <a:off x="2349500" y="4170363"/>
            <a:ext cx="141288"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299" name="Freeform 1415"/>
          <p:cNvSpPr>
            <a:spLocks/>
          </p:cNvSpPr>
          <p:nvPr/>
        </p:nvSpPr>
        <p:spPr bwMode="auto">
          <a:xfrm>
            <a:off x="2544763" y="4078288"/>
            <a:ext cx="58737"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00" name="Freeform 1416"/>
          <p:cNvSpPr>
            <a:spLocks/>
          </p:cNvSpPr>
          <p:nvPr/>
        </p:nvSpPr>
        <p:spPr bwMode="auto">
          <a:xfrm>
            <a:off x="2533650" y="407352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01" name="Freeform 1420"/>
          <p:cNvSpPr>
            <a:spLocks/>
          </p:cNvSpPr>
          <p:nvPr/>
        </p:nvSpPr>
        <p:spPr bwMode="auto">
          <a:xfrm>
            <a:off x="2530475" y="4527550"/>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02" name="Freeform 1427"/>
          <p:cNvSpPr>
            <a:spLocks/>
          </p:cNvSpPr>
          <p:nvPr/>
        </p:nvSpPr>
        <p:spPr bwMode="auto">
          <a:xfrm>
            <a:off x="2501900" y="4170363"/>
            <a:ext cx="141288"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03" name="Freeform 1415"/>
          <p:cNvSpPr>
            <a:spLocks/>
          </p:cNvSpPr>
          <p:nvPr/>
        </p:nvSpPr>
        <p:spPr bwMode="auto">
          <a:xfrm>
            <a:off x="2679700" y="39370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04" name="Freeform 1416"/>
          <p:cNvSpPr>
            <a:spLocks/>
          </p:cNvSpPr>
          <p:nvPr/>
        </p:nvSpPr>
        <p:spPr bwMode="auto">
          <a:xfrm>
            <a:off x="2670175" y="3933825"/>
            <a:ext cx="77788"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05" name="Freeform 1420"/>
          <p:cNvSpPr>
            <a:spLocks/>
          </p:cNvSpPr>
          <p:nvPr/>
        </p:nvSpPr>
        <p:spPr bwMode="auto">
          <a:xfrm>
            <a:off x="2667000" y="43878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06" name="Freeform 1427"/>
          <p:cNvSpPr>
            <a:spLocks/>
          </p:cNvSpPr>
          <p:nvPr/>
        </p:nvSpPr>
        <p:spPr bwMode="auto">
          <a:xfrm>
            <a:off x="2638425" y="4030663"/>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07" name="Freeform 1415"/>
          <p:cNvSpPr>
            <a:spLocks/>
          </p:cNvSpPr>
          <p:nvPr/>
        </p:nvSpPr>
        <p:spPr bwMode="auto">
          <a:xfrm>
            <a:off x="2832100" y="39370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08" name="Freeform 1416"/>
          <p:cNvSpPr>
            <a:spLocks/>
          </p:cNvSpPr>
          <p:nvPr/>
        </p:nvSpPr>
        <p:spPr bwMode="auto">
          <a:xfrm>
            <a:off x="2822575" y="3933825"/>
            <a:ext cx="77788"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09" name="Freeform 1420"/>
          <p:cNvSpPr>
            <a:spLocks/>
          </p:cNvSpPr>
          <p:nvPr/>
        </p:nvSpPr>
        <p:spPr bwMode="auto">
          <a:xfrm>
            <a:off x="2819400" y="43878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10" name="Freeform 1427"/>
          <p:cNvSpPr>
            <a:spLocks/>
          </p:cNvSpPr>
          <p:nvPr/>
        </p:nvSpPr>
        <p:spPr bwMode="auto">
          <a:xfrm>
            <a:off x="2790825" y="4030663"/>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11" name="Freeform 1415"/>
          <p:cNvSpPr>
            <a:spLocks/>
          </p:cNvSpPr>
          <p:nvPr/>
        </p:nvSpPr>
        <p:spPr bwMode="auto">
          <a:xfrm>
            <a:off x="1811338" y="4078288"/>
            <a:ext cx="58737"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12" name="Freeform 1416"/>
          <p:cNvSpPr>
            <a:spLocks/>
          </p:cNvSpPr>
          <p:nvPr/>
        </p:nvSpPr>
        <p:spPr bwMode="auto">
          <a:xfrm>
            <a:off x="1800225" y="407352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13" name="Freeform 1420"/>
          <p:cNvSpPr>
            <a:spLocks/>
          </p:cNvSpPr>
          <p:nvPr/>
        </p:nvSpPr>
        <p:spPr bwMode="auto">
          <a:xfrm>
            <a:off x="1797050" y="4527550"/>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14" name="Freeform 1427"/>
          <p:cNvSpPr>
            <a:spLocks/>
          </p:cNvSpPr>
          <p:nvPr/>
        </p:nvSpPr>
        <p:spPr bwMode="auto">
          <a:xfrm>
            <a:off x="1768475" y="4170363"/>
            <a:ext cx="141288"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15" name="Freeform 1415"/>
          <p:cNvSpPr>
            <a:spLocks/>
          </p:cNvSpPr>
          <p:nvPr/>
        </p:nvSpPr>
        <p:spPr bwMode="auto">
          <a:xfrm>
            <a:off x="1963738" y="4078288"/>
            <a:ext cx="58737"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16" name="Freeform 1416"/>
          <p:cNvSpPr>
            <a:spLocks/>
          </p:cNvSpPr>
          <p:nvPr/>
        </p:nvSpPr>
        <p:spPr bwMode="auto">
          <a:xfrm>
            <a:off x="1952625" y="407352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17" name="Freeform 1420"/>
          <p:cNvSpPr>
            <a:spLocks/>
          </p:cNvSpPr>
          <p:nvPr/>
        </p:nvSpPr>
        <p:spPr bwMode="auto">
          <a:xfrm>
            <a:off x="1949450" y="4527550"/>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18" name="Freeform 1427"/>
          <p:cNvSpPr>
            <a:spLocks/>
          </p:cNvSpPr>
          <p:nvPr/>
        </p:nvSpPr>
        <p:spPr bwMode="auto">
          <a:xfrm>
            <a:off x="1920875" y="4170363"/>
            <a:ext cx="141288"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19" name="Freeform 1415"/>
          <p:cNvSpPr>
            <a:spLocks/>
          </p:cNvSpPr>
          <p:nvPr/>
        </p:nvSpPr>
        <p:spPr bwMode="auto">
          <a:xfrm>
            <a:off x="2098675" y="3937000"/>
            <a:ext cx="58738"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20" name="Freeform 1416"/>
          <p:cNvSpPr>
            <a:spLocks/>
          </p:cNvSpPr>
          <p:nvPr/>
        </p:nvSpPr>
        <p:spPr bwMode="auto">
          <a:xfrm>
            <a:off x="2089150" y="3933825"/>
            <a:ext cx="77788"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21" name="Freeform 1420"/>
          <p:cNvSpPr>
            <a:spLocks/>
          </p:cNvSpPr>
          <p:nvPr/>
        </p:nvSpPr>
        <p:spPr bwMode="auto">
          <a:xfrm>
            <a:off x="2085975" y="43878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22" name="Freeform 1427"/>
          <p:cNvSpPr>
            <a:spLocks/>
          </p:cNvSpPr>
          <p:nvPr/>
        </p:nvSpPr>
        <p:spPr bwMode="auto">
          <a:xfrm>
            <a:off x="2057400" y="4030663"/>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23" name="Freeform 1415"/>
          <p:cNvSpPr>
            <a:spLocks/>
          </p:cNvSpPr>
          <p:nvPr/>
        </p:nvSpPr>
        <p:spPr bwMode="auto">
          <a:xfrm>
            <a:off x="2251075" y="3937000"/>
            <a:ext cx="58738"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24" name="Freeform 1416"/>
          <p:cNvSpPr>
            <a:spLocks/>
          </p:cNvSpPr>
          <p:nvPr/>
        </p:nvSpPr>
        <p:spPr bwMode="auto">
          <a:xfrm>
            <a:off x="2241550" y="3933825"/>
            <a:ext cx="77788"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25" name="Freeform 1420"/>
          <p:cNvSpPr>
            <a:spLocks/>
          </p:cNvSpPr>
          <p:nvPr/>
        </p:nvSpPr>
        <p:spPr bwMode="auto">
          <a:xfrm>
            <a:off x="2238375" y="43878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26" name="Freeform 1427"/>
          <p:cNvSpPr>
            <a:spLocks/>
          </p:cNvSpPr>
          <p:nvPr/>
        </p:nvSpPr>
        <p:spPr bwMode="auto">
          <a:xfrm>
            <a:off x="2209800" y="4030663"/>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27" name="Freeform 1415"/>
          <p:cNvSpPr>
            <a:spLocks/>
          </p:cNvSpPr>
          <p:nvPr/>
        </p:nvSpPr>
        <p:spPr bwMode="auto">
          <a:xfrm>
            <a:off x="7421563" y="4586288"/>
            <a:ext cx="60325"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28" name="Freeform 1416"/>
          <p:cNvSpPr>
            <a:spLocks/>
          </p:cNvSpPr>
          <p:nvPr/>
        </p:nvSpPr>
        <p:spPr bwMode="auto">
          <a:xfrm>
            <a:off x="7412038" y="4581525"/>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29" name="Freeform 1420"/>
          <p:cNvSpPr>
            <a:spLocks/>
          </p:cNvSpPr>
          <p:nvPr/>
        </p:nvSpPr>
        <p:spPr bwMode="auto">
          <a:xfrm>
            <a:off x="7408863" y="5035550"/>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30" name="Freeform 1427"/>
          <p:cNvSpPr>
            <a:spLocks/>
          </p:cNvSpPr>
          <p:nvPr/>
        </p:nvSpPr>
        <p:spPr bwMode="auto">
          <a:xfrm>
            <a:off x="7380288" y="4678363"/>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31" name="Freeform 1415"/>
          <p:cNvSpPr>
            <a:spLocks/>
          </p:cNvSpPr>
          <p:nvPr/>
        </p:nvSpPr>
        <p:spPr bwMode="auto">
          <a:xfrm>
            <a:off x="7573963" y="465455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32" name="Freeform 1416"/>
          <p:cNvSpPr>
            <a:spLocks/>
          </p:cNvSpPr>
          <p:nvPr/>
        </p:nvSpPr>
        <p:spPr bwMode="auto">
          <a:xfrm>
            <a:off x="7564438" y="4649788"/>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33" name="Freeform 1420"/>
          <p:cNvSpPr>
            <a:spLocks/>
          </p:cNvSpPr>
          <p:nvPr/>
        </p:nvSpPr>
        <p:spPr bwMode="auto">
          <a:xfrm>
            <a:off x="7561263" y="5103813"/>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34" name="Freeform 1427"/>
          <p:cNvSpPr>
            <a:spLocks/>
          </p:cNvSpPr>
          <p:nvPr/>
        </p:nvSpPr>
        <p:spPr bwMode="auto">
          <a:xfrm>
            <a:off x="7532688" y="4746625"/>
            <a:ext cx="141287"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35" name="Freeform 1415"/>
          <p:cNvSpPr>
            <a:spLocks/>
          </p:cNvSpPr>
          <p:nvPr/>
        </p:nvSpPr>
        <p:spPr bwMode="auto">
          <a:xfrm>
            <a:off x="7278688" y="4738688"/>
            <a:ext cx="58737"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36" name="Freeform 1416"/>
          <p:cNvSpPr>
            <a:spLocks/>
          </p:cNvSpPr>
          <p:nvPr/>
        </p:nvSpPr>
        <p:spPr bwMode="auto">
          <a:xfrm>
            <a:off x="7267575" y="4733925"/>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37" name="Freeform 1420"/>
          <p:cNvSpPr>
            <a:spLocks/>
          </p:cNvSpPr>
          <p:nvPr/>
        </p:nvSpPr>
        <p:spPr bwMode="auto">
          <a:xfrm>
            <a:off x="7265988" y="51879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38" name="Freeform 1427"/>
          <p:cNvSpPr>
            <a:spLocks/>
          </p:cNvSpPr>
          <p:nvPr/>
        </p:nvSpPr>
        <p:spPr bwMode="auto">
          <a:xfrm>
            <a:off x="7235825" y="4830763"/>
            <a:ext cx="141288"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39" name="Freeform 1415"/>
          <p:cNvSpPr>
            <a:spLocks/>
          </p:cNvSpPr>
          <p:nvPr/>
        </p:nvSpPr>
        <p:spPr bwMode="auto">
          <a:xfrm>
            <a:off x="7710488" y="4738688"/>
            <a:ext cx="58737"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40" name="Freeform 1416"/>
          <p:cNvSpPr>
            <a:spLocks/>
          </p:cNvSpPr>
          <p:nvPr/>
        </p:nvSpPr>
        <p:spPr bwMode="auto">
          <a:xfrm>
            <a:off x="7700963" y="4733925"/>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41" name="Freeform 1420"/>
          <p:cNvSpPr>
            <a:spLocks/>
          </p:cNvSpPr>
          <p:nvPr/>
        </p:nvSpPr>
        <p:spPr bwMode="auto">
          <a:xfrm>
            <a:off x="7697788" y="5187950"/>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42" name="Freeform 1427"/>
          <p:cNvSpPr>
            <a:spLocks/>
          </p:cNvSpPr>
          <p:nvPr/>
        </p:nvSpPr>
        <p:spPr bwMode="auto">
          <a:xfrm>
            <a:off x="7667625" y="4830763"/>
            <a:ext cx="141288"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43" name="Freeform 1415"/>
          <p:cNvSpPr>
            <a:spLocks/>
          </p:cNvSpPr>
          <p:nvPr/>
        </p:nvSpPr>
        <p:spPr bwMode="auto">
          <a:xfrm>
            <a:off x="7421563" y="487045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44" name="Freeform 1416"/>
          <p:cNvSpPr>
            <a:spLocks/>
          </p:cNvSpPr>
          <p:nvPr/>
        </p:nvSpPr>
        <p:spPr bwMode="auto">
          <a:xfrm>
            <a:off x="7412038" y="4865688"/>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45" name="Freeform 1420"/>
          <p:cNvSpPr>
            <a:spLocks/>
          </p:cNvSpPr>
          <p:nvPr/>
        </p:nvSpPr>
        <p:spPr bwMode="auto">
          <a:xfrm>
            <a:off x="7408863" y="5319713"/>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46" name="Freeform 1427"/>
          <p:cNvSpPr>
            <a:spLocks/>
          </p:cNvSpPr>
          <p:nvPr/>
        </p:nvSpPr>
        <p:spPr bwMode="auto">
          <a:xfrm>
            <a:off x="7380288" y="4962525"/>
            <a:ext cx="141287"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47" name="Freeform 1415"/>
          <p:cNvSpPr>
            <a:spLocks/>
          </p:cNvSpPr>
          <p:nvPr/>
        </p:nvSpPr>
        <p:spPr bwMode="auto">
          <a:xfrm>
            <a:off x="7573963" y="487045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48" name="Freeform 1416"/>
          <p:cNvSpPr>
            <a:spLocks/>
          </p:cNvSpPr>
          <p:nvPr/>
        </p:nvSpPr>
        <p:spPr bwMode="auto">
          <a:xfrm>
            <a:off x="7564438" y="4865688"/>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49" name="Freeform 1420"/>
          <p:cNvSpPr>
            <a:spLocks/>
          </p:cNvSpPr>
          <p:nvPr/>
        </p:nvSpPr>
        <p:spPr bwMode="auto">
          <a:xfrm>
            <a:off x="7561263" y="5319713"/>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50" name="Freeform 1427"/>
          <p:cNvSpPr>
            <a:spLocks/>
          </p:cNvSpPr>
          <p:nvPr/>
        </p:nvSpPr>
        <p:spPr bwMode="auto">
          <a:xfrm>
            <a:off x="7532688" y="4962525"/>
            <a:ext cx="141287"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51" name="Freeform 1415"/>
          <p:cNvSpPr>
            <a:spLocks/>
          </p:cNvSpPr>
          <p:nvPr/>
        </p:nvSpPr>
        <p:spPr bwMode="auto">
          <a:xfrm>
            <a:off x="7573963" y="2786063"/>
            <a:ext cx="60325"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52" name="Freeform 1416"/>
          <p:cNvSpPr>
            <a:spLocks/>
          </p:cNvSpPr>
          <p:nvPr/>
        </p:nvSpPr>
        <p:spPr bwMode="auto">
          <a:xfrm>
            <a:off x="7564438" y="2781300"/>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53" name="Freeform 1420"/>
          <p:cNvSpPr>
            <a:spLocks/>
          </p:cNvSpPr>
          <p:nvPr/>
        </p:nvSpPr>
        <p:spPr bwMode="auto">
          <a:xfrm>
            <a:off x="7561263" y="323532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54" name="Freeform 1427"/>
          <p:cNvSpPr>
            <a:spLocks/>
          </p:cNvSpPr>
          <p:nvPr/>
        </p:nvSpPr>
        <p:spPr bwMode="auto">
          <a:xfrm>
            <a:off x="7532688" y="2878138"/>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55" name="1503 Flecha a la derecha con muesca"/>
          <p:cNvSpPr/>
          <p:nvPr/>
        </p:nvSpPr>
        <p:spPr>
          <a:xfrm rot="16200000">
            <a:off x="7150101" y="3743325"/>
            <a:ext cx="920750" cy="473075"/>
          </a:xfrm>
          <a:prstGeom prst="notched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a:p>
        </p:txBody>
      </p:sp>
      <p:sp>
        <p:nvSpPr>
          <p:cNvPr id="356" name="Freeform 1415"/>
          <p:cNvSpPr>
            <a:spLocks/>
          </p:cNvSpPr>
          <p:nvPr/>
        </p:nvSpPr>
        <p:spPr bwMode="auto">
          <a:xfrm>
            <a:off x="4041775" y="2709863"/>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57" name="Freeform 1416"/>
          <p:cNvSpPr>
            <a:spLocks/>
          </p:cNvSpPr>
          <p:nvPr/>
        </p:nvSpPr>
        <p:spPr bwMode="auto">
          <a:xfrm>
            <a:off x="4030663" y="2706688"/>
            <a:ext cx="79375"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58" name="Freeform 1420"/>
          <p:cNvSpPr>
            <a:spLocks/>
          </p:cNvSpPr>
          <p:nvPr/>
        </p:nvSpPr>
        <p:spPr bwMode="auto">
          <a:xfrm>
            <a:off x="4029075" y="3160713"/>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59" name="Freeform 1427"/>
          <p:cNvSpPr>
            <a:spLocks/>
          </p:cNvSpPr>
          <p:nvPr/>
        </p:nvSpPr>
        <p:spPr bwMode="auto">
          <a:xfrm>
            <a:off x="3998913" y="2803525"/>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60" name="Freeform 1415"/>
          <p:cNvSpPr>
            <a:spLocks/>
          </p:cNvSpPr>
          <p:nvPr/>
        </p:nvSpPr>
        <p:spPr bwMode="auto">
          <a:xfrm>
            <a:off x="4181475" y="2938463"/>
            <a:ext cx="60325" cy="101600"/>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61" name="Freeform 1416"/>
          <p:cNvSpPr>
            <a:spLocks/>
          </p:cNvSpPr>
          <p:nvPr/>
        </p:nvSpPr>
        <p:spPr bwMode="auto">
          <a:xfrm>
            <a:off x="4171950" y="2933700"/>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62" name="Freeform 1420"/>
          <p:cNvSpPr>
            <a:spLocks/>
          </p:cNvSpPr>
          <p:nvPr/>
        </p:nvSpPr>
        <p:spPr bwMode="auto">
          <a:xfrm>
            <a:off x="4168775" y="3387725"/>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63" name="Freeform 1427"/>
          <p:cNvSpPr>
            <a:spLocks/>
          </p:cNvSpPr>
          <p:nvPr/>
        </p:nvSpPr>
        <p:spPr bwMode="auto">
          <a:xfrm>
            <a:off x="4140200" y="303053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64" name="Freeform 1415"/>
          <p:cNvSpPr>
            <a:spLocks/>
          </p:cNvSpPr>
          <p:nvPr/>
        </p:nvSpPr>
        <p:spPr bwMode="auto">
          <a:xfrm>
            <a:off x="3965575" y="335915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65" name="Freeform 1416"/>
          <p:cNvSpPr>
            <a:spLocks/>
          </p:cNvSpPr>
          <p:nvPr/>
        </p:nvSpPr>
        <p:spPr bwMode="auto">
          <a:xfrm>
            <a:off x="3956050" y="335438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66" name="Freeform 1420"/>
          <p:cNvSpPr>
            <a:spLocks/>
          </p:cNvSpPr>
          <p:nvPr/>
        </p:nvSpPr>
        <p:spPr bwMode="auto">
          <a:xfrm>
            <a:off x="3952875" y="38084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67" name="Freeform 1427"/>
          <p:cNvSpPr>
            <a:spLocks/>
          </p:cNvSpPr>
          <p:nvPr/>
        </p:nvSpPr>
        <p:spPr bwMode="auto">
          <a:xfrm>
            <a:off x="3924300" y="3451225"/>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68" name="Freeform 1415"/>
          <p:cNvSpPr>
            <a:spLocks/>
          </p:cNvSpPr>
          <p:nvPr/>
        </p:nvSpPr>
        <p:spPr bwMode="auto">
          <a:xfrm>
            <a:off x="3894138" y="4006850"/>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69" name="Freeform 1416"/>
          <p:cNvSpPr>
            <a:spLocks/>
          </p:cNvSpPr>
          <p:nvPr/>
        </p:nvSpPr>
        <p:spPr bwMode="auto">
          <a:xfrm>
            <a:off x="3883025" y="4002088"/>
            <a:ext cx="79375"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70" name="Freeform 1420"/>
          <p:cNvSpPr>
            <a:spLocks/>
          </p:cNvSpPr>
          <p:nvPr/>
        </p:nvSpPr>
        <p:spPr bwMode="auto">
          <a:xfrm>
            <a:off x="3881438" y="4456113"/>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71" name="Freeform 1427"/>
          <p:cNvSpPr>
            <a:spLocks/>
          </p:cNvSpPr>
          <p:nvPr/>
        </p:nvSpPr>
        <p:spPr bwMode="auto">
          <a:xfrm>
            <a:off x="3851275" y="4098925"/>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72" name="Freeform 1415"/>
          <p:cNvSpPr>
            <a:spLocks/>
          </p:cNvSpPr>
          <p:nvPr/>
        </p:nvSpPr>
        <p:spPr bwMode="auto">
          <a:xfrm>
            <a:off x="4325938" y="3070225"/>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73" name="Freeform 1416"/>
          <p:cNvSpPr>
            <a:spLocks/>
          </p:cNvSpPr>
          <p:nvPr/>
        </p:nvSpPr>
        <p:spPr bwMode="auto">
          <a:xfrm>
            <a:off x="4316413" y="3065463"/>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74" name="Freeform 1420"/>
          <p:cNvSpPr>
            <a:spLocks/>
          </p:cNvSpPr>
          <p:nvPr/>
        </p:nvSpPr>
        <p:spPr bwMode="auto">
          <a:xfrm>
            <a:off x="4313238" y="3519488"/>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75" name="Freeform 1427"/>
          <p:cNvSpPr>
            <a:spLocks/>
          </p:cNvSpPr>
          <p:nvPr/>
        </p:nvSpPr>
        <p:spPr bwMode="auto">
          <a:xfrm>
            <a:off x="4284663" y="3162300"/>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76" name="Freeform 1415"/>
          <p:cNvSpPr>
            <a:spLocks/>
          </p:cNvSpPr>
          <p:nvPr/>
        </p:nvSpPr>
        <p:spPr bwMode="auto">
          <a:xfrm>
            <a:off x="941388" y="3298825"/>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77" name="Freeform 1416"/>
          <p:cNvSpPr>
            <a:spLocks/>
          </p:cNvSpPr>
          <p:nvPr/>
        </p:nvSpPr>
        <p:spPr bwMode="auto">
          <a:xfrm>
            <a:off x="931863" y="3295650"/>
            <a:ext cx="77787"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78" name="Freeform 1420"/>
          <p:cNvSpPr>
            <a:spLocks/>
          </p:cNvSpPr>
          <p:nvPr/>
        </p:nvSpPr>
        <p:spPr bwMode="auto">
          <a:xfrm>
            <a:off x="928688" y="374967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79" name="Freeform 1427"/>
          <p:cNvSpPr>
            <a:spLocks/>
          </p:cNvSpPr>
          <p:nvPr/>
        </p:nvSpPr>
        <p:spPr bwMode="auto">
          <a:xfrm>
            <a:off x="900113" y="3392488"/>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80" name="Freeform 1415"/>
          <p:cNvSpPr>
            <a:spLocks/>
          </p:cNvSpPr>
          <p:nvPr/>
        </p:nvSpPr>
        <p:spPr bwMode="auto">
          <a:xfrm>
            <a:off x="1157288" y="4024313"/>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81" name="Freeform 1416"/>
          <p:cNvSpPr>
            <a:spLocks/>
          </p:cNvSpPr>
          <p:nvPr/>
        </p:nvSpPr>
        <p:spPr bwMode="auto">
          <a:xfrm>
            <a:off x="1147763" y="4021138"/>
            <a:ext cx="77787"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82" name="Freeform 1420"/>
          <p:cNvSpPr>
            <a:spLocks/>
          </p:cNvSpPr>
          <p:nvPr/>
        </p:nvSpPr>
        <p:spPr bwMode="auto">
          <a:xfrm>
            <a:off x="1144588" y="4475163"/>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83" name="Freeform 1427"/>
          <p:cNvSpPr>
            <a:spLocks/>
          </p:cNvSpPr>
          <p:nvPr/>
        </p:nvSpPr>
        <p:spPr bwMode="auto">
          <a:xfrm>
            <a:off x="1116013" y="4117975"/>
            <a:ext cx="139700"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84" name="Freeform 1415"/>
          <p:cNvSpPr>
            <a:spLocks/>
          </p:cNvSpPr>
          <p:nvPr/>
        </p:nvSpPr>
        <p:spPr bwMode="auto">
          <a:xfrm>
            <a:off x="1119188" y="3175000"/>
            <a:ext cx="58737"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85" name="Freeform 1416"/>
          <p:cNvSpPr>
            <a:spLocks/>
          </p:cNvSpPr>
          <p:nvPr/>
        </p:nvSpPr>
        <p:spPr bwMode="auto">
          <a:xfrm>
            <a:off x="1108075" y="3171825"/>
            <a:ext cx="77788" cy="68263"/>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86" name="Freeform 1420"/>
          <p:cNvSpPr>
            <a:spLocks/>
          </p:cNvSpPr>
          <p:nvPr/>
        </p:nvSpPr>
        <p:spPr bwMode="auto">
          <a:xfrm>
            <a:off x="1104900" y="3625850"/>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87" name="Freeform 1427"/>
          <p:cNvSpPr>
            <a:spLocks/>
          </p:cNvSpPr>
          <p:nvPr/>
        </p:nvSpPr>
        <p:spPr bwMode="auto">
          <a:xfrm>
            <a:off x="1076325" y="3268663"/>
            <a:ext cx="141288"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88" name="Freeform 1415"/>
          <p:cNvSpPr>
            <a:spLocks/>
          </p:cNvSpPr>
          <p:nvPr/>
        </p:nvSpPr>
        <p:spPr bwMode="auto">
          <a:xfrm>
            <a:off x="1300163" y="2906713"/>
            <a:ext cx="60325"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89" name="Freeform 1416"/>
          <p:cNvSpPr>
            <a:spLocks/>
          </p:cNvSpPr>
          <p:nvPr/>
        </p:nvSpPr>
        <p:spPr bwMode="auto">
          <a:xfrm>
            <a:off x="1290638" y="2901950"/>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90" name="Freeform 1420"/>
          <p:cNvSpPr>
            <a:spLocks/>
          </p:cNvSpPr>
          <p:nvPr/>
        </p:nvSpPr>
        <p:spPr bwMode="auto">
          <a:xfrm>
            <a:off x="1287463" y="3355975"/>
            <a:ext cx="74612"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91" name="Freeform 1427"/>
          <p:cNvSpPr>
            <a:spLocks/>
          </p:cNvSpPr>
          <p:nvPr/>
        </p:nvSpPr>
        <p:spPr bwMode="auto">
          <a:xfrm>
            <a:off x="1258888" y="2998788"/>
            <a:ext cx="139700"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92" name="Freeform 1415"/>
          <p:cNvSpPr>
            <a:spLocks/>
          </p:cNvSpPr>
          <p:nvPr/>
        </p:nvSpPr>
        <p:spPr bwMode="auto">
          <a:xfrm>
            <a:off x="1366838" y="3497263"/>
            <a:ext cx="58737"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93" name="Freeform 1416"/>
          <p:cNvSpPr>
            <a:spLocks/>
          </p:cNvSpPr>
          <p:nvPr/>
        </p:nvSpPr>
        <p:spPr bwMode="auto">
          <a:xfrm>
            <a:off x="1357313" y="3492500"/>
            <a:ext cx="77787"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94" name="Freeform 1420"/>
          <p:cNvSpPr>
            <a:spLocks/>
          </p:cNvSpPr>
          <p:nvPr/>
        </p:nvSpPr>
        <p:spPr bwMode="auto">
          <a:xfrm>
            <a:off x="1354138" y="3946525"/>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95" name="Freeform 1427"/>
          <p:cNvSpPr>
            <a:spLocks/>
          </p:cNvSpPr>
          <p:nvPr/>
        </p:nvSpPr>
        <p:spPr bwMode="auto">
          <a:xfrm>
            <a:off x="1325563" y="3589338"/>
            <a:ext cx="139700" cy="376237"/>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396" name="Freeform 1415"/>
          <p:cNvSpPr>
            <a:spLocks/>
          </p:cNvSpPr>
          <p:nvPr/>
        </p:nvSpPr>
        <p:spPr bwMode="auto">
          <a:xfrm>
            <a:off x="1441450" y="398145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97" name="Freeform 1416"/>
          <p:cNvSpPr>
            <a:spLocks/>
          </p:cNvSpPr>
          <p:nvPr/>
        </p:nvSpPr>
        <p:spPr bwMode="auto">
          <a:xfrm>
            <a:off x="1431925" y="397668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98" name="Freeform 1420"/>
          <p:cNvSpPr>
            <a:spLocks/>
          </p:cNvSpPr>
          <p:nvPr/>
        </p:nvSpPr>
        <p:spPr bwMode="auto">
          <a:xfrm>
            <a:off x="1428750" y="443071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399" name="Freeform 1427"/>
          <p:cNvSpPr>
            <a:spLocks/>
          </p:cNvSpPr>
          <p:nvPr/>
        </p:nvSpPr>
        <p:spPr bwMode="auto">
          <a:xfrm>
            <a:off x="1400175" y="4073525"/>
            <a:ext cx="141288"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400" name="Freeform 1415"/>
          <p:cNvSpPr>
            <a:spLocks/>
          </p:cNvSpPr>
          <p:nvPr/>
        </p:nvSpPr>
        <p:spPr bwMode="auto">
          <a:xfrm>
            <a:off x="1454150" y="3151188"/>
            <a:ext cx="58738" cy="103187"/>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01" name="Freeform 1416"/>
          <p:cNvSpPr>
            <a:spLocks/>
          </p:cNvSpPr>
          <p:nvPr/>
        </p:nvSpPr>
        <p:spPr bwMode="auto">
          <a:xfrm>
            <a:off x="1444625" y="3148013"/>
            <a:ext cx="77788" cy="68262"/>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02" name="Freeform 1420"/>
          <p:cNvSpPr>
            <a:spLocks/>
          </p:cNvSpPr>
          <p:nvPr/>
        </p:nvSpPr>
        <p:spPr bwMode="auto">
          <a:xfrm>
            <a:off x="1441450" y="3602038"/>
            <a:ext cx="73025"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03" name="Freeform 1427"/>
          <p:cNvSpPr>
            <a:spLocks/>
          </p:cNvSpPr>
          <p:nvPr/>
        </p:nvSpPr>
        <p:spPr bwMode="auto">
          <a:xfrm>
            <a:off x="1411288" y="3244850"/>
            <a:ext cx="141287" cy="374650"/>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404" name="Freeform 1415"/>
          <p:cNvSpPr>
            <a:spLocks/>
          </p:cNvSpPr>
          <p:nvPr/>
        </p:nvSpPr>
        <p:spPr bwMode="auto">
          <a:xfrm>
            <a:off x="1520825" y="2641600"/>
            <a:ext cx="60325" cy="103188"/>
          </a:xfrm>
          <a:custGeom>
            <a:avLst/>
            <a:gdLst>
              <a:gd name="T0" fmla="*/ 0 w 164"/>
              <a:gd name="T1" fmla="*/ 0 h 271"/>
              <a:gd name="T2" fmla="*/ 0 w 164"/>
              <a:gd name="T3" fmla="*/ 0 h 271"/>
              <a:gd name="T4" fmla="*/ 0 w 164"/>
              <a:gd name="T5" fmla="*/ 0 h 271"/>
              <a:gd name="T6" fmla="*/ 0 w 164"/>
              <a:gd name="T7" fmla="*/ 0 h 271"/>
              <a:gd name="T8" fmla="*/ 0 w 164"/>
              <a:gd name="T9" fmla="*/ 0 h 271"/>
              <a:gd name="T10" fmla="*/ 0 w 164"/>
              <a:gd name="T11" fmla="*/ 0 h 271"/>
              <a:gd name="T12" fmla="*/ 0 w 164"/>
              <a:gd name="T13" fmla="*/ 0 h 271"/>
              <a:gd name="T14" fmla="*/ 0 w 164"/>
              <a:gd name="T15" fmla="*/ 0 h 271"/>
              <a:gd name="T16" fmla="*/ 0 w 164"/>
              <a:gd name="T17" fmla="*/ 0 h 271"/>
              <a:gd name="T18" fmla="*/ 0 w 164"/>
              <a:gd name="T19" fmla="*/ 0 h 271"/>
              <a:gd name="T20" fmla="*/ 0 w 164"/>
              <a:gd name="T21" fmla="*/ 0 h 271"/>
              <a:gd name="T22" fmla="*/ 0 w 164"/>
              <a:gd name="T23" fmla="*/ 0 h 271"/>
              <a:gd name="T24" fmla="*/ 0 w 164"/>
              <a:gd name="T25" fmla="*/ 0 h 271"/>
              <a:gd name="T26" fmla="*/ 0 w 164"/>
              <a:gd name="T27" fmla="*/ 0 h 271"/>
              <a:gd name="T28" fmla="*/ 0 w 164"/>
              <a:gd name="T29" fmla="*/ 0 h 271"/>
              <a:gd name="T30" fmla="*/ 0 w 164"/>
              <a:gd name="T31" fmla="*/ 0 h 271"/>
              <a:gd name="T32" fmla="*/ 0 w 164"/>
              <a:gd name="T33" fmla="*/ 0 h 271"/>
              <a:gd name="T34" fmla="*/ 0 w 164"/>
              <a:gd name="T35" fmla="*/ 0 h 271"/>
              <a:gd name="T36" fmla="*/ 0 w 164"/>
              <a:gd name="T37" fmla="*/ 0 h 271"/>
              <a:gd name="T38" fmla="*/ 0 w 164"/>
              <a:gd name="T39" fmla="*/ 0 h 271"/>
              <a:gd name="T40" fmla="*/ 0 w 164"/>
              <a:gd name="T41" fmla="*/ 0 h 271"/>
              <a:gd name="T42" fmla="*/ 0 w 164"/>
              <a:gd name="T43" fmla="*/ 0 h 271"/>
              <a:gd name="T44" fmla="*/ 0 w 164"/>
              <a:gd name="T45" fmla="*/ 0 h 271"/>
              <a:gd name="T46" fmla="*/ 0 w 164"/>
              <a:gd name="T47" fmla="*/ 0 h 271"/>
              <a:gd name="T48" fmla="*/ 0 w 164"/>
              <a:gd name="T49" fmla="*/ 0 h 271"/>
              <a:gd name="T50" fmla="*/ 0 w 164"/>
              <a:gd name="T51" fmla="*/ 0 h 271"/>
              <a:gd name="T52" fmla="*/ 0 w 164"/>
              <a:gd name="T53" fmla="*/ 0 h 271"/>
              <a:gd name="T54" fmla="*/ 0 w 164"/>
              <a:gd name="T55" fmla="*/ 0 h 271"/>
              <a:gd name="T56" fmla="*/ 0 w 164"/>
              <a:gd name="T57" fmla="*/ 0 h 271"/>
              <a:gd name="T58" fmla="*/ 0 w 164"/>
              <a:gd name="T59" fmla="*/ 0 h 271"/>
              <a:gd name="T60" fmla="*/ 0 w 164"/>
              <a:gd name="T61" fmla="*/ 0 h 271"/>
              <a:gd name="T62" fmla="*/ 0 w 164"/>
              <a:gd name="T63" fmla="*/ 0 h 271"/>
              <a:gd name="T64" fmla="*/ 0 w 164"/>
              <a:gd name="T65" fmla="*/ 0 h 2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4" h="271">
                <a:moveTo>
                  <a:pt x="38" y="253"/>
                </a:moveTo>
                <a:lnTo>
                  <a:pt x="38" y="212"/>
                </a:lnTo>
                <a:lnTo>
                  <a:pt x="26" y="191"/>
                </a:lnTo>
                <a:lnTo>
                  <a:pt x="19" y="173"/>
                </a:lnTo>
                <a:lnTo>
                  <a:pt x="9" y="151"/>
                </a:lnTo>
                <a:lnTo>
                  <a:pt x="3" y="133"/>
                </a:lnTo>
                <a:lnTo>
                  <a:pt x="1" y="119"/>
                </a:lnTo>
                <a:lnTo>
                  <a:pt x="0" y="83"/>
                </a:lnTo>
                <a:lnTo>
                  <a:pt x="3" y="57"/>
                </a:lnTo>
                <a:lnTo>
                  <a:pt x="14" y="36"/>
                </a:lnTo>
                <a:lnTo>
                  <a:pt x="25" y="20"/>
                </a:lnTo>
                <a:lnTo>
                  <a:pt x="34" y="13"/>
                </a:lnTo>
                <a:lnTo>
                  <a:pt x="51" y="4"/>
                </a:lnTo>
                <a:lnTo>
                  <a:pt x="75" y="0"/>
                </a:lnTo>
                <a:lnTo>
                  <a:pt x="101" y="1"/>
                </a:lnTo>
                <a:lnTo>
                  <a:pt x="120" y="6"/>
                </a:lnTo>
                <a:lnTo>
                  <a:pt x="142" y="21"/>
                </a:lnTo>
                <a:lnTo>
                  <a:pt x="152" y="36"/>
                </a:lnTo>
                <a:lnTo>
                  <a:pt x="160" y="48"/>
                </a:lnTo>
                <a:lnTo>
                  <a:pt x="164" y="68"/>
                </a:lnTo>
                <a:lnTo>
                  <a:pt x="162" y="100"/>
                </a:lnTo>
                <a:lnTo>
                  <a:pt x="156" y="129"/>
                </a:lnTo>
                <a:lnTo>
                  <a:pt x="144" y="157"/>
                </a:lnTo>
                <a:lnTo>
                  <a:pt x="136" y="176"/>
                </a:lnTo>
                <a:lnTo>
                  <a:pt x="128" y="193"/>
                </a:lnTo>
                <a:lnTo>
                  <a:pt x="118" y="212"/>
                </a:lnTo>
                <a:lnTo>
                  <a:pt x="115" y="243"/>
                </a:lnTo>
                <a:lnTo>
                  <a:pt x="114" y="260"/>
                </a:lnTo>
                <a:lnTo>
                  <a:pt x="98" y="269"/>
                </a:lnTo>
                <a:lnTo>
                  <a:pt x="80" y="271"/>
                </a:lnTo>
                <a:lnTo>
                  <a:pt x="59" y="269"/>
                </a:lnTo>
                <a:lnTo>
                  <a:pt x="46" y="262"/>
                </a:lnTo>
                <a:lnTo>
                  <a:pt x="38" y="253"/>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05" name="Freeform 1416"/>
          <p:cNvSpPr>
            <a:spLocks/>
          </p:cNvSpPr>
          <p:nvPr/>
        </p:nvSpPr>
        <p:spPr bwMode="auto">
          <a:xfrm>
            <a:off x="1511300" y="2636838"/>
            <a:ext cx="77788" cy="69850"/>
          </a:xfrm>
          <a:custGeom>
            <a:avLst/>
            <a:gdLst>
              <a:gd name="T0" fmla="*/ 0 w 213"/>
              <a:gd name="T1" fmla="*/ 0 h 186"/>
              <a:gd name="T2" fmla="*/ 0 w 213"/>
              <a:gd name="T3" fmla="*/ 0 h 186"/>
              <a:gd name="T4" fmla="*/ 0 w 213"/>
              <a:gd name="T5" fmla="*/ 0 h 186"/>
              <a:gd name="T6" fmla="*/ 0 w 213"/>
              <a:gd name="T7" fmla="*/ 0 h 186"/>
              <a:gd name="T8" fmla="*/ 0 w 213"/>
              <a:gd name="T9" fmla="*/ 0 h 186"/>
              <a:gd name="T10" fmla="*/ 0 w 213"/>
              <a:gd name="T11" fmla="*/ 0 h 186"/>
              <a:gd name="T12" fmla="*/ 0 w 213"/>
              <a:gd name="T13" fmla="*/ 0 h 186"/>
              <a:gd name="T14" fmla="*/ 0 w 213"/>
              <a:gd name="T15" fmla="*/ 0 h 186"/>
              <a:gd name="T16" fmla="*/ 0 w 213"/>
              <a:gd name="T17" fmla="*/ 0 h 186"/>
              <a:gd name="T18" fmla="*/ 0 w 213"/>
              <a:gd name="T19" fmla="*/ 0 h 186"/>
              <a:gd name="T20" fmla="*/ 0 w 213"/>
              <a:gd name="T21" fmla="*/ 0 h 186"/>
              <a:gd name="T22" fmla="*/ 0 w 213"/>
              <a:gd name="T23" fmla="*/ 0 h 186"/>
              <a:gd name="T24" fmla="*/ 0 w 213"/>
              <a:gd name="T25" fmla="*/ 0 h 186"/>
              <a:gd name="T26" fmla="*/ 0 w 213"/>
              <a:gd name="T27" fmla="*/ 0 h 186"/>
              <a:gd name="T28" fmla="*/ 0 w 213"/>
              <a:gd name="T29" fmla="*/ 0 h 186"/>
              <a:gd name="T30" fmla="*/ 0 w 213"/>
              <a:gd name="T31" fmla="*/ 0 h 186"/>
              <a:gd name="T32" fmla="*/ 0 w 213"/>
              <a:gd name="T33" fmla="*/ 0 h 186"/>
              <a:gd name="T34" fmla="*/ 0 w 213"/>
              <a:gd name="T35" fmla="*/ 0 h 186"/>
              <a:gd name="T36" fmla="*/ 0 w 213"/>
              <a:gd name="T37" fmla="*/ 0 h 186"/>
              <a:gd name="T38" fmla="*/ 0 w 213"/>
              <a:gd name="T39" fmla="*/ 0 h 186"/>
              <a:gd name="T40" fmla="*/ 0 w 213"/>
              <a:gd name="T41" fmla="*/ 0 h 186"/>
              <a:gd name="T42" fmla="*/ 0 w 213"/>
              <a:gd name="T43" fmla="*/ 0 h 186"/>
              <a:gd name="T44" fmla="*/ 0 w 213"/>
              <a:gd name="T45" fmla="*/ 0 h 186"/>
              <a:gd name="T46" fmla="*/ 0 w 213"/>
              <a:gd name="T47" fmla="*/ 0 h 186"/>
              <a:gd name="T48" fmla="*/ 0 w 213"/>
              <a:gd name="T49" fmla="*/ 0 h 186"/>
              <a:gd name="T50" fmla="*/ 0 w 213"/>
              <a:gd name="T51" fmla="*/ 0 h 186"/>
              <a:gd name="T52" fmla="*/ 0 w 213"/>
              <a:gd name="T53" fmla="*/ 0 h 186"/>
              <a:gd name="T54" fmla="*/ 0 w 213"/>
              <a:gd name="T55" fmla="*/ 0 h 186"/>
              <a:gd name="T56" fmla="*/ 0 w 213"/>
              <a:gd name="T57" fmla="*/ 0 h 186"/>
              <a:gd name="T58" fmla="*/ 0 w 213"/>
              <a:gd name="T59" fmla="*/ 0 h 186"/>
              <a:gd name="T60" fmla="*/ 0 w 213"/>
              <a:gd name="T61" fmla="*/ 0 h 186"/>
              <a:gd name="T62" fmla="*/ 0 w 213"/>
              <a:gd name="T63" fmla="*/ 0 h 186"/>
              <a:gd name="T64" fmla="*/ 0 w 213"/>
              <a:gd name="T65" fmla="*/ 0 h 186"/>
              <a:gd name="T66" fmla="*/ 0 w 213"/>
              <a:gd name="T67" fmla="*/ 0 h 186"/>
              <a:gd name="T68" fmla="*/ 0 w 213"/>
              <a:gd name="T69" fmla="*/ 0 h 186"/>
              <a:gd name="T70" fmla="*/ 0 w 213"/>
              <a:gd name="T71" fmla="*/ 0 h 186"/>
              <a:gd name="T72" fmla="*/ 0 w 213"/>
              <a:gd name="T73" fmla="*/ 0 h 186"/>
              <a:gd name="T74" fmla="*/ 0 w 213"/>
              <a:gd name="T75" fmla="*/ 0 h 186"/>
              <a:gd name="T76" fmla="*/ 0 w 213"/>
              <a:gd name="T77" fmla="*/ 0 h 186"/>
              <a:gd name="T78" fmla="*/ 0 w 213"/>
              <a:gd name="T79" fmla="*/ 0 h 186"/>
              <a:gd name="T80" fmla="*/ 0 w 213"/>
              <a:gd name="T81" fmla="*/ 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3" h="186">
                <a:moveTo>
                  <a:pt x="15" y="160"/>
                </a:moveTo>
                <a:lnTo>
                  <a:pt x="2" y="142"/>
                </a:lnTo>
                <a:lnTo>
                  <a:pt x="0" y="122"/>
                </a:lnTo>
                <a:lnTo>
                  <a:pt x="1" y="96"/>
                </a:lnTo>
                <a:lnTo>
                  <a:pt x="1" y="77"/>
                </a:lnTo>
                <a:lnTo>
                  <a:pt x="11" y="52"/>
                </a:lnTo>
                <a:lnTo>
                  <a:pt x="23" y="37"/>
                </a:lnTo>
                <a:lnTo>
                  <a:pt x="36" y="23"/>
                </a:lnTo>
                <a:lnTo>
                  <a:pt x="56" y="8"/>
                </a:lnTo>
                <a:lnTo>
                  <a:pt x="71" y="2"/>
                </a:lnTo>
                <a:lnTo>
                  <a:pt x="105" y="0"/>
                </a:lnTo>
                <a:lnTo>
                  <a:pt x="133" y="1"/>
                </a:lnTo>
                <a:lnTo>
                  <a:pt x="154" y="8"/>
                </a:lnTo>
                <a:lnTo>
                  <a:pt x="170" y="14"/>
                </a:lnTo>
                <a:lnTo>
                  <a:pt x="186" y="31"/>
                </a:lnTo>
                <a:lnTo>
                  <a:pt x="197" y="46"/>
                </a:lnTo>
                <a:lnTo>
                  <a:pt x="207" y="61"/>
                </a:lnTo>
                <a:lnTo>
                  <a:pt x="213" y="81"/>
                </a:lnTo>
                <a:lnTo>
                  <a:pt x="213" y="114"/>
                </a:lnTo>
                <a:lnTo>
                  <a:pt x="213" y="137"/>
                </a:lnTo>
                <a:lnTo>
                  <a:pt x="205" y="147"/>
                </a:lnTo>
                <a:lnTo>
                  <a:pt x="193" y="163"/>
                </a:lnTo>
                <a:lnTo>
                  <a:pt x="186" y="174"/>
                </a:lnTo>
                <a:lnTo>
                  <a:pt x="165" y="180"/>
                </a:lnTo>
                <a:lnTo>
                  <a:pt x="146" y="186"/>
                </a:lnTo>
                <a:lnTo>
                  <a:pt x="161" y="163"/>
                </a:lnTo>
                <a:lnTo>
                  <a:pt x="177" y="123"/>
                </a:lnTo>
                <a:lnTo>
                  <a:pt x="178" y="107"/>
                </a:lnTo>
                <a:lnTo>
                  <a:pt x="177" y="95"/>
                </a:lnTo>
                <a:lnTo>
                  <a:pt x="170" y="77"/>
                </a:lnTo>
                <a:lnTo>
                  <a:pt x="137" y="87"/>
                </a:lnTo>
                <a:lnTo>
                  <a:pt x="97" y="87"/>
                </a:lnTo>
                <a:lnTo>
                  <a:pt x="69" y="84"/>
                </a:lnTo>
                <a:lnTo>
                  <a:pt x="47" y="79"/>
                </a:lnTo>
                <a:lnTo>
                  <a:pt x="39" y="88"/>
                </a:lnTo>
                <a:lnTo>
                  <a:pt x="34" y="107"/>
                </a:lnTo>
                <a:lnTo>
                  <a:pt x="34" y="125"/>
                </a:lnTo>
                <a:lnTo>
                  <a:pt x="50" y="164"/>
                </a:lnTo>
                <a:lnTo>
                  <a:pt x="59" y="186"/>
                </a:lnTo>
                <a:lnTo>
                  <a:pt x="34" y="173"/>
                </a:lnTo>
                <a:lnTo>
                  <a:pt x="15"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06" name="Freeform 1420"/>
          <p:cNvSpPr>
            <a:spLocks/>
          </p:cNvSpPr>
          <p:nvPr/>
        </p:nvSpPr>
        <p:spPr bwMode="auto">
          <a:xfrm>
            <a:off x="1508125" y="3090863"/>
            <a:ext cx="74613" cy="196850"/>
          </a:xfrm>
          <a:custGeom>
            <a:avLst/>
            <a:gdLst>
              <a:gd name="T0" fmla="*/ 0 w 204"/>
              <a:gd name="T1" fmla="*/ 0 h 520"/>
              <a:gd name="T2" fmla="*/ 0 w 204"/>
              <a:gd name="T3" fmla="*/ 0 h 520"/>
              <a:gd name="T4" fmla="*/ 0 w 204"/>
              <a:gd name="T5" fmla="*/ 0 h 520"/>
              <a:gd name="T6" fmla="*/ 0 w 204"/>
              <a:gd name="T7" fmla="*/ 0 h 520"/>
              <a:gd name="T8" fmla="*/ 0 w 204"/>
              <a:gd name="T9" fmla="*/ 0 h 520"/>
              <a:gd name="T10" fmla="*/ 0 w 204"/>
              <a:gd name="T11" fmla="*/ 0 h 520"/>
              <a:gd name="T12" fmla="*/ 0 w 204"/>
              <a:gd name="T13" fmla="*/ 0 h 520"/>
              <a:gd name="T14" fmla="*/ 0 w 204"/>
              <a:gd name="T15" fmla="*/ 0 h 520"/>
              <a:gd name="T16" fmla="*/ 0 w 204"/>
              <a:gd name="T17" fmla="*/ 0 h 520"/>
              <a:gd name="T18" fmla="*/ 0 w 204"/>
              <a:gd name="T19" fmla="*/ 0 h 520"/>
              <a:gd name="T20" fmla="*/ 0 w 204"/>
              <a:gd name="T21" fmla="*/ 0 h 520"/>
              <a:gd name="T22" fmla="*/ 0 w 204"/>
              <a:gd name="T23" fmla="*/ 0 h 520"/>
              <a:gd name="T24" fmla="*/ 0 w 204"/>
              <a:gd name="T25" fmla="*/ 0 h 520"/>
              <a:gd name="T26" fmla="*/ 0 w 204"/>
              <a:gd name="T27" fmla="*/ 0 h 520"/>
              <a:gd name="T28" fmla="*/ 0 w 204"/>
              <a:gd name="T29" fmla="*/ 0 h 520"/>
              <a:gd name="T30" fmla="*/ 0 w 204"/>
              <a:gd name="T31" fmla="*/ 0 h 520"/>
              <a:gd name="T32" fmla="*/ 0 w 204"/>
              <a:gd name="T33" fmla="*/ 0 h 520"/>
              <a:gd name="T34" fmla="*/ 0 w 204"/>
              <a:gd name="T35" fmla="*/ 0 h 520"/>
              <a:gd name="T36" fmla="*/ 0 w 204"/>
              <a:gd name="T37" fmla="*/ 0 h 520"/>
              <a:gd name="T38" fmla="*/ 0 w 204"/>
              <a:gd name="T39" fmla="*/ 0 h 520"/>
              <a:gd name="T40" fmla="*/ 0 w 204"/>
              <a:gd name="T41" fmla="*/ 0 h 520"/>
              <a:gd name="T42" fmla="*/ 0 w 204"/>
              <a:gd name="T43" fmla="*/ 0 h 520"/>
              <a:gd name="T44" fmla="*/ 0 w 204"/>
              <a:gd name="T45" fmla="*/ 0 h 520"/>
              <a:gd name="T46" fmla="*/ 0 w 204"/>
              <a:gd name="T47" fmla="*/ 0 h 520"/>
              <a:gd name="T48" fmla="*/ 0 w 204"/>
              <a:gd name="T49" fmla="*/ 0 h 520"/>
              <a:gd name="T50" fmla="*/ 0 w 204"/>
              <a:gd name="T51" fmla="*/ 0 h 520"/>
              <a:gd name="T52" fmla="*/ 0 w 204"/>
              <a:gd name="T53" fmla="*/ 0 h 520"/>
              <a:gd name="T54" fmla="*/ 0 w 204"/>
              <a:gd name="T55" fmla="*/ 0 h 520"/>
              <a:gd name="T56" fmla="*/ 0 w 204"/>
              <a:gd name="T57" fmla="*/ 0 h 520"/>
              <a:gd name="T58" fmla="*/ 0 w 204"/>
              <a:gd name="T59" fmla="*/ 0 h 5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04" h="520">
                <a:moveTo>
                  <a:pt x="47" y="0"/>
                </a:moveTo>
                <a:lnTo>
                  <a:pt x="41" y="61"/>
                </a:lnTo>
                <a:lnTo>
                  <a:pt x="38" y="130"/>
                </a:lnTo>
                <a:lnTo>
                  <a:pt x="38" y="200"/>
                </a:lnTo>
                <a:lnTo>
                  <a:pt x="41" y="265"/>
                </a:lnTo>
                <a:lnTo>
                  <a:pt x="43" y="316"/>
                </a:lnTo>
                <a:lnTo>
                  <a:pt x="43" y="381"/>
                </a:lnTo>
                <a:lnTo>
                  <a:pt x="39" y="408"/>
                </a:lnTo>
                <a:lnTo>
                  <a:pt x="11" y="489"/>
                </a:lnTo>
                <a:lnTo>
                  <a:pt x="0" y="518"/>
                </a:lnTo>
                <a:lnTo>
                  <a:pt x="45" y="520"/>
                </a:lnTo>
                <a:lnTo>
                  <a:pt x="64" y="484"/>
                </a:lnTo>
                <a:lnTo>
                  <a:pt x="77" y="443"/>
                </a:lnTo>
                <a:lnTo>
                  <a:pt x="85" y="378"/>
                </a:lnTo>
                <a:lnTo>
                  <a:pt x="111" y="200"/>
                </a:lnTo>
                <a:lnTo>
                  <a:pt x="120" y="150"/>
                </a:lnTo>
                <a:lnTo>
                  <a:pt x="113" y="247"/>
                </a:lnTo>
                <a:lnTo>
                  <a:pt x="121" y="306"/>
                </a:lnTo>
                <a:lnTo>
                  <a:pt x="123" y="361"/>
                </a:lnTo>
                <a:lnTo>
                  <a:pt x="118" y="411"/>
                </a:lnTo>
                <a:lnTo>
                  <a:pt x="122" y="435"/>
                </a:lnTo>
                <a:lnTo>
                  <a:pt x="150" y="511"/>
                </a:lnTo>
                <a:lnTo>
                  <a:pt x="176" y="512"/>
                </a:lnTo>
                <a:lnTo>
                  <a:pt x="189" y="512"/>
                </a:lnTo>
                <a:lnTo>
                  <a:pt x="204" y="497"/>
                </a:lnTo>
                <a:lnTo>
                  <a:pt x="166" y="411"/>
                </a:lnTo>
                <a:lnTo>
                  <a:pt x="185" y="230"/>
                </a:lnTo>
                <a:lnTo>
                  <a:pt x="193" y="146"/>
                </a:lnTo>
                <a:lnTo>
                  <a:pt x="193" y="2"/>
                </a:lnTo>
                <a:lnTo>
                  <a:pt x="47" y="0"/>
                </a:lnTo>
                <a:close/>
              </a:path>
            </a:pathLst>
          </a:custGeom>
          <a:solidFill>
            <a:srgbClr val="F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PE"/>
          </a:p>
        </p:txBody>
      </p:sp>
      <p:sp>
        <p:nvSpPr>
          <p:cNvPr id="407" name="Freeform 1427"/>
          <p:cNvSpPr>
            <a:spLocks/>
          </p:cNvSpPr>
          <p:nvPr/>
        </p:nvSpPr>
        <p:spPr bwMode="auto">
          <a:xfrm>
            <a:off x="1479550" y="2733675"/>
            <a:ext cx="139700" cy="376238"/>
          </a:xfrm>
          <a:custGeom>
            <a:avLst/>
            <a:gdLst>
              <a:gd name="T0" fmla="*/ 0 w 390"/>
              <a:gd name="T1" fmla="*/ 0 h 992"/>
              <a:gd name="T2" fmla="*/ 0 w 390"/>
              <a:gd name="T3" fmla="*/ 0 h 992"/>
              <a:gd name="T4" fmla="*/ 0 w 390"/>
              <a:gd name="T5" fmla="*/ 0 h 992"/>
              <a:gd name="T6" fmla="*/ 0 w 390"/>
              <a:gd name="T7" fmla="*/ 0 h 992"/>
              <a:gd name="T8" fmla="*/ 0 w 390"/>
              <a:gd name="T9" fmla="*/ 0 h 992"/>
              <a:gd name="T10" fmla="*/ 0 w 390"/>
              <a:gd name="T11" fmla="*/ 0 h 992"/>
              <a:gd name="T12" fmla="*/ 0 w 390"/>
              <a:gd name="T13" fmla="*/ 0 h 992"/>
              <a:gd name="T14" fmla="*/ 0 w 390"/>
              <a:gd name="T15" fmla="*/ 0 h 992"/>
              <a:gd name="T16" fmla="*/ 0 w 390"/>
              <a:gd name="T17" fmla="*/ 0 h 992"/>
              <a:gd name="T18" fmla="*/ 0 w 390"/>
              <a:gd name="T19" fmla="*/ 0 h 992"/>
              <a:gd name="T20" fmla="*/ 0 w 390"/>
              <a:gd name="T21" fmla="*/ 0 h 992"/>
              <a:gd name="T22" fmla="*/ 0 w 390"/>
              <a:gd name="T23" fmla="*/ 0 h 992"/>
              <a:gd name="T24" fmla="*/ 0 w 390"/>
              <a:gd name="T25" fmla="*/ 0 h 992"/>
              <a:gd name="T26" fmla="*/ 0 w 390"/>
              <a:gd name="T27" fmla="*/ 0 h 992"/>
              <a:gd name="T28" fmla="*/ 0 w 390"/>
              <a:gd name="T29" fmla="*/ 0 h 992"/>
              <a:gd name="T30" fmla="*/ 0 w 390"/>
              <a:gd name="T31" fmla="*/ 0 h 992"/>
              <a:gd name="T32" fmla="*/ 0 w 390"/>
              <a:gd name="T33" fmla="*/ 0 h 992"/>
              <a:gd name="T34" fmla="*/ 0 w 390"/>
              <a:gd name="T35" fmla="*/ 0 h 992"/>
              <a:gd name="T36" fmla="*/ 0 w 390"/>
              <a:gd name="T37" fmla="*/ 0 h 992"/>
              <a:gd name="T38" fmla="*/ 0 w 390"/>
              <a:gd name="T39" fmla="*/ 0 h 992"/>
              <a:gd name="T40" fmla="*/ 0 w 390"/>
              <a:gd name="T41" fmla="*/ 0 h 992"/>
              <a:gd name="T42" fmla="*/ 0 w 390"/>
              <a:gd name="T43" fmla="*/ 0 h 992"/>
              <a:gd name="T44" fmla="*/ 0 w 390"/>
              <a:gd name="T45" fmla="*/ 0 h 992"/>
              <a:gd name="T46" fmla="*/ 0 w 390"/>
              <a:gd name="T47" fmla="*/ 0 h 992"/>
              <a:gd name="T48" fmla="*/ 0 w 390"/>
              <a:gd name="T49" fmla="*/ 0 h 992"/>
              <a:gd name="T50" fmla="*/ 0 w 390"/>
              <a:gd name="T51" fmla="*/ 0 h 992"/>
              <a:gd name="T52" fmla="*/ 0 w 390"/>
              <a:gd name="T53" fmla="*/ 0 h 992"/>
              <a:gd name="T54" fmla="*/ 0 w 390"/>
              <a:gd name="T55" fmla="*/ 0 h 992"/>
              <a:gd name="T56" fmla="*/ 0 w 390"/>
              <a:gd name="T57" fmla="*/ 0 h 992"/>
              <a:gd name="T58" fmla="*/ 0 w 390"/>
              <a:gd name="T59" fmla="*/ 0 h 992"/>
              <a:gd name="T60" fmla="*/ 0 w 390"/>
              <a:gd name="T61" fmla="*/ 0 h 992"/>
              <a:gd name="T62" fmla="*/ 0 w 390"/>
              <a:gd name="T63" fmla="*/ 0 h 9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0" h="992">
                <a:moveTo>
                  <a:pt x="154" y="0"/>
                </a:moveTo>
                <a:lnTo>
                  <a:pt x="61" y="52"/>
                </a:lnTo>
                <a:lnTo>
                  <a:pt x="50" y="68"/>
                </a:lnTo>
                <a:lnTo>
                  <a:pt x="0" y="313"/>
                </a:lnTo>
                <a:lnTo>
                  <a:pt x="74" y="323"/>
                </a:lnTo>
                <a:lnTo>
                  <a:pt x="84" y="262"/>
                </a:lnTo>
                <a:lnTo>
                  <a:pt x="113" y="391"/>
                </a:lnTo>
                <a:lnTo>
                  <a:pt x="65" y="557"/>
                </a:lnTo>
                <a:lnTo>
                  <a:pt x="65" y="678"/>
                </a:lnTo>
                <a:lnTo>
                  <a:pt x="74" y="762"/>
                </a:lnTo>
                <a:lnTo>
                  <a:pt x="99" y="885"/>
                </a:lnTo>
                <a:lnTo>
                  <a:pt x="120" y="978"/>
                </a:lnTo>
                <a:lnTo>
                  <a:pt x="192" y="992"/>
                </a:lnTo>
                <a:lnTo>
                  <a:pt x="200" y="976"/>
                </a:lnTo>
                <a:lnTo>
                  <a:pt x="268" y="974"/>
                </a:lnTo>
                <a:lnTo>
                  <a:pt x="291" y="858"/>
                </a:lnTo>
                <a:lnTo>
                  <a:pt x="313" y="706"/>
                </a:lnTo>
                <a:lnTo>
                  <a:pt x="329" y="552"/>
                </a:lnTo>
                <a:lnTo>
                  <a:pt x="286" y="377"/>
                </a:lnTo>
                <a:lnTo>
                  <a:pt x="303" y="280"/>
                </a:lnTo>
                <a:lnTo>
                  <a:pt x="313" y="315"/>
                </a:lnTo>
                <a:lnTo>
                  <a:pt x="390" y="295"/>
                </a:lnTo>
                <a:lnTo>
                  <a:pt x="331" y="66"/>
                </a:lnTo>
                <a:lnTo>
                  <a:pt x="232" y="0"/>
                </a:lnTo>
                <a:lnTo>
                  <a:pt x="229" y="8"/>
                </a:lnTo>
                <a:lnTo>
                  <a:pt x="217" y="17"/>
                </a:lnTo>
                <a:lnTo>
                  <a:pt x="206" y="20"/>
                </a:lnTo>
                <a:lnTo>
                  <a:pt x="196" y="20"/>
                </a:lnTo>
                <a:lnTo>
                  <a:pt x="183" y="18"/>
                </a:lnTo>
                <a:lnTo>
                  <a:pt x="172" y="16"/>
                </a:lnTo>
                <a:lnTo>
                  <a:pt x="159" y="8"/>
                </a:lnTo>
                <a:lnTo>
                  <a:pt x="154" y="0"/>
                </a:lnTo>
                <a:close/>
              </a:path>
            </a:pathLst>
          </a:custGeom>
          <a:solidFill>
            <a:srgbClr val="FF1F3F"/>
          </a:solidFill>
          <a:ln w="4763">
            <a:solidFill>
              <a:srgbClr val="FF1F3F"/>
            </a:solidFill>
            <a:prstDash val="solid"/>
            <a:round/>
            <a:headEnd/>
            <a:tailEnd/>
          </a:ln>
        </p:spPr>
        <p:txBody>
          <a:bodyPr/>
          <a:lstStyle/>
          <a:p>
            <a:endParaRPr lang="es-PE"/>
          </a:p>
        </p:txBody>
      </p:sp>
      <p:sp>
        <p:nvSpPr>
          <p:cNvPr id="408" name="1563 Llamada ovalada"/>
          <p:cNvSpPr/>
          <p:nvPr/>
        </p:nvSpPr>
        <p:spPr>
          <a:xfrm>
            <a:off x="3078163" y="3351213"/>
            <a:ext cx="641350" cy="798512"/>
          </a:xfrm>
          <a:prstGeom prst="wedgeEllipseCallout">
            <a:avLst>
              <a:gd name="adj1" fmla="val 521501"/>
              <a:gd name="adj2" fmla="val 144877"/>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s-ES" sz="2000" dirty="0"/>
          </a:p>
        </p:txBody>
      </p:sp>
      <p:sp>
        <p:nvSpPr>
          <p:cNvPr id="409" name="Rectangle 5"/>
          <p:cNvSpPr>
            <a:spLocks noChangeArrowheads="1"/>
          </p:cNvSpPr>
          <p:nvPr/>
        </p:nvSpPr>
        <p:spPr bwMode="auto">
          <a:xfrm>
            <a:off x="179388" y="1298575"/>
            <a:ext cx="4537075" cy="762000"/>
          </a:xfrm>
          <a:prstGeom prst="rect">
            <a:avLst/>
          </a:prstGeom>
          <a:noFill/>
          <a:ln w="9525">
            <a:noFill/>
            <a:miter lim="800000"/>
            <a:headEnd/>
            <a:tailEnd/>
          </a:ln>
        </p:spPr>
        <p:txBody>
          <a:bodyPr/>
          <a:lstStyle/>
          <a:p>
            <a:pPr algn="ctr" eaLnBrk="1" hangingPunct="1">
              <a:spcBef>
                <a:spcPct val="20000"/>
              </a:spcBef>
              <a:buClr>
                <a:schemeClr val="hlink"/>
              </a:buClr>
              <a:buSzPct val="65000"/>
              <a:buFont typeface="Wingdings" pitchFamily="2" charset="2"/>
              <a:buNone/>
              <a:defRPr/>
            </a:pPr>
            <a:r>
              <a:rPr lang="es-ES_tradnl" sz="3200" b="1" i="1" dirty="0">
                <a:effectLst>
                  <a:outerShdw blurRad="38100" dist="38100" dir="2700000" algn="tl">
                    <a:srgbClr val="000000"/>
                  </a:outerShdw>
                </a:effectLst>
                <a:latin typeface="Tahoma" pitchFamily="34" charset="0"/>
              </a:rPr>
              <a:t>Población (N = 80)</a:t>
            </a:r>
          </a:p>
        </p:txBody>
      </p:sp>
      <p:sp>
        <p:nvSpPr>
          <p:cNvPr id="410" name="Rectangle 5"/>
          <p:cNvSpPr>
            <a:spLocks noChangeArrowheads="1"/>
          </p:cNvSpPr>
          <p:nvPr/>
        </p:nvSpPr>
        <p:spPr bwMode="auto">
          <a:xfrm>
            <a:off x="5292725" y="5691188"/>
            <a:ext cx="3671888" cy="762000"/>
          </a:xfrm>
          <a:prstGeom prst="rect">
            <a:avLst/>
          </a:prstGeom>
          <a:noFill/>
          <a:ln w="9525">
            <a:noFill/>
            <a:miter lim="800000"/>
            <a:headEnd/>
            <a:tailEnd/>
          </a:ln>
        </p:spPr>
        <p:txBody>
          <a:bodyPr/>
          <a:lstStyle/>
          <a:p>
            <a:pPr algn="ctr" eaLnBrk="1" hangingPunct="1">
              <a:spcBef>
                <a:spcPct val="20000"/>
              </a:spcBef>
              <a:buClr>
                <a:schemeClr val="hlink"/>
              </a:buClr>
              <a:buSzPct val="65000"/>
              <a:buFont typeface="Wingdings" pitchFamily="2" charset="2"/>
              <a:buNone/>
              <a:defRPr/>
            </a:pPr>
            <a:r>
              <a:rPr lang="es-ES_tradnl" sz="3200" b="1" i="1" dirty="0">
                <a:effectLst>
                  <a:outerShdw blurRad="38100" dist="38100" dir="2700000" algn="tl">
                    <a:srgbClr val="000000"/>
                  </a:outerShdw>
                </a:effectLst>
                <a:latin typeface="Tahoma" pitchFamily="34" charset="0"/>
              </a:rPr>
              <a:t>Muestra (n = 6)</a:t>
            </a:r>
          </a:p>
        </p:txBody>
      </p:sp>
    </p:spTree>
    <p:extLst>
      <p:ext uri="{BB962C8B-B14F-4D97-AF65-F5344CB8AC3E}">
        <p14:creationId xmlns:p14="http://schemas.microsoft.com/office/powerpoint/2010/main" val="300057098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936625"/>
          </a:xfrm>
          <a:prstGeom prst="rect">
            <a:avLst/>
          </a:prstGeom>
          <a:solidFill>
            <a:srgbClr val="0099FF"/>
          </a:solidFill>
          <a:ln w="9525">
            <a:noFill/>
            <a:miter lim="800000"/>
            <a:headEnd/>
            <a:tailEnd/>
          </a:ln>
        </p:spPr>
        <p:txBody>
          <a:bodyPr anchor="b"/>
          <a:lstStyle/>
          <a:p>
            <a:pPr algn="ctr" eaLnBrk="1" hangingPunct="1">
              <a:defRPr/>
            </a:pPr>
            <a:r>
              <a:rPr lang="es-ES_tradnl" sz="2800" b="1" dirty="0">
                <a:effectLst>
                  <a:outerShdw blurRad="38100" dist="38100" dir="2700000" algn="tl">
                    <a:srgbClr val="000000"/>
                  </a:outerShdw>
                </a:effectLst>
                <a:latin typeface="Tahoma" pitchFamily="34" charset="0"/>
              </a:rPr>
              <a:t>REQUISITOS DE LOS INSTRUMENTOS DE RECOLECCIÓN DE DATOS</a:t>
            </a:r>
          </a:p>
        </p:txBody>
      </p:sp>
      <p:pic>
        <p:nvPicPr>
          <p:cNvPr id="1761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25" y="4138613"/>
            <a:ext cx="7723188" cy="245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132" name="Rectangle 3"/>
          <p:cNvSpPr txBox="1">
            <a:spLocks noChangeArrowheads="1"/>
          </p:cNvSpPr>
          <p:nvPr/>
        </p:nvSpPr>
        <p:spPr bwMode="auto">
          <a:xfrm>
            <a:off x="265113" y="1412875"/>
            <a:ext cx="8640762" cy="2447925"/>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MX" altLang="es-PE" sz="3600" b="1" dirty="0">
                <a:solidFill>
                  <a:srgbClr val="0000FF"/>
                </a:solidFill>
                <a:latin typeface="Arial Narrow" panose="020B0606020202030204" pitchFamily="34" charset="0"/>
              </a:rPr>
              <a:t>Es aquel que registra datos observables de las variables en estudio. </a:t>
            </a:r>
          </a:p>
          <a:p>
            <a:pPr algn="just" eaLnBrk="1" hangingPunct="1">
              <a:spcBef>
                <a:spcPct val="0"/>
              </a:spcBef>
              <a:buClrTx/>
              <a:buSzTx/>
              <a:buFontTx/>
              <a:buNone/>
            </a:pPr>
            <a:r>
              <a:rPr lang="es-MX" altLang="es-PE" sz="3600" b="1" dirty="0">
                <a:solidFill>
                  <a:srgbClr val="0000FF"/>
                </a:solidFill>
                <a:latin typeface="Arial Narrow" panose="020B0606020202030204" pitchFamily="34" charset="0"/>
              </a:rPr>
              <a:t>Debe cumplir con dos características fundamentales, la </a:t>
            </a:r>
            <a:r>
              <a:rPr lang="es-MX" altLang="es-PE" sz="3600" b="1" dirty="0">
                <a:solidFill>
                  <a:srgbClr val="C00000"/>
                </a:solidFill>
                <a:latin typeface="Arial Narrow" panose="020B0606020202030204" pitchFamily="34" charset="0"/>
              </a:rPr>
              <a:t>confiabilidad y la validez</a:t>
            </a:r>
            <a:r>
              <a:rPr lang="es-MX" altLang="es-PE" sz="3600" b="1" dirty="0">
                <a:solidFill>
                  <a:srgbClr val="0000FF"/>
                </a:solidFill>
                <a:latin typeface="Arial Narrow" panose="020B0606020202030204" pitchFamily="34" charset="0"/>
              </a:rPr>
              <a:t>.  </a:t>
            </a:r>
            <a:endParaRPr lang="es-ES" altLang="es-PE" sz="3600" b="1" dirty="0">
              <a:solidFill>
                <a:srgbClr val="0000FF"/>
              </a:solidFill>
              <a:latin typeface="Arial Narrow" panose="020B0606020202030204" pitchFamily="34" charset="0"/>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936625"/>
          </a:xfrm>
          <a:prstGeom prst="rect">
            <a:avLst/>
          </a:prstGeom>
          <a:solidFill>
            <a:srgbClr val="0099FF"/>
          </a:solidFill>
          <a:ln w="9525">
            <a:noFill/>
            <a:miter lim="800000"/>
            <a:headEnd/>
            <a:tailEnd/>
          </a:ln>
        </p:spPr>
        <p:txBody>
          <a:bodyPr anchor="b"/>
          <a:lstStyle/>
          <a:p>
            <a:pPr algn="ctr" eaLnBrk="1" hangingPunct="1">
              <a:defRPr/>
            </a:pPr>
            <a:r>
              <a:rPr lang="es-ES_tradnl" sz="2800" b="1" dirty="0">
                <a:effectLst>
                  <a:outerShdw blurRad="38100" dist="38100" dir="2700000" algn="tl">
                    <a:srgbClr val="000000"/>
                  </a:outerShdw>
                </a:effectLst>
                <a:latin typeface="Tahoma" pitchFamily="34" charset="0"/>
              </a:rPr>
              <a:t>REQUISITOS DE LOS INSTRUMENTOS DE RECOLECCIÓN DE DATOS</a:t>
            </a:r>
          </a:p>
        </p:txBody>
      </p:sp>
      <p:sp>
        <p:nvSpPr>
          <p:cNvPr id="177155" name="Rectangle 3"/>
          <p:cNvSpPr txBox="1">
            <a:spLocks noChangeArrowheads="1"/>
          </p:cNvSpPr>
          <p:nvPr/>
        </p:nvSpPr>
        <p:spPr bwMode="auto">
          <a:xfrm>
            <a:off x="265113" y="1484313"/>
            <a:ext cx="8640762" cy="4321175"/>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PE" altLang="es-PE" sz="4000" b="1" dirty="0">
                <a:solidFill>
                  <a:srgbClr val="0000FF"/>
                </a:solidFill>
                <a:latin typeface="Arial Narrow" panose="020B0606020202030204" pitchFamily="34" charset="0"/>
              </a:rPr>
              <a:t>La valoración de la validez implica el </a:t>
            </a:r>
            <a:r>
              <a:rPr lang="es-PE" altLang="es-PE" sz="4000" b="1" dirty="0">
                <a:solidFill>
                  <a:srgbClr val="C00000"/>
                </a:solidFill>
                <a:latin typeface="Arial Narrow" panose="020B0606020202030204" pitchFamily="34" charset="0"/>
              </a:rPr>
              <a:t>análisis de la metodología utilizada en el estudio</a:t>
            </a:r>
            <a:r>
              <a:rPr lang="es-PE" altLang="es-PE" sz="4000" b="1" dirty="0">
                <a:solidFill>
                  <a:srgbClr val="0000FF"/>
                </a:solidFill>
                <a:latin typeface="Arial Narrow" panose="020B0606020202030204" pitchFamily="34" charset="0"/>
              </a:rPr>
              <a:t> para determinar el rigor con que ha sido diseñado y realizado y, por tanto, el grado de solidez de las evidencias que proporciona.</a:t>
            </a:r>
            <a:endParaRPr lang="es-ES" altLang="es-PE" sz="4000" b="1" dirty="0">
              <a:solidFill>
                <a:srgbClr val="0000FF"/>
              </a:solidFill>
              <a:latin typeface="Arial Narrow" panose="020B0606020202030204" pitchFamily="34" charset="0"/>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¿Qué entendemos por medir?</a:t>
            </a:r>
          </a:p>
        </p:txBody>
      </p:sp>
      <p:sp>
        <p:nvSpPr>
          <p:cNvPr id="178179" name="Rectangle 3"/>
          <p:cNvSpPr txBox="1">
            <a:spLocks noChangeArrowheads="1"/>
          </p:cNvSpPr>
          <p:nvPr/>
        </p:nvSpPr>
        <p:spPr bwMode="auto">
          <a:xfrm>
            <a:off x="265113" y="1196975"/>
            <a:ext cx="8640762" cy="5256213"/>
          </a:xfrm>
          <a:prstGeom prst="rect">
            <a:avLst/>
          </a:prstGeom>
          <a:solidFill>
            <a:schemeClr val="tx1"/>
          </a:solidFill>
          <a:ln w="57150">
            <a:solidFill>
              <a:srgbClr val="FF6600"/>
            </a:solidFill>
            <a:miter lim="800000"/>
            <a:headEnd/>
            <a:tailEnd/>
          </a:ln>
        </p:spPr>
        <p:txBody>
          <a:bodyPr/>
          <a:lstStyle>
            <a:lvl1pPr marL="571500" indent="-571500">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
                <a:srgbClr val="FF0000"/>
              </a:buClr>
              <a:buSzTx/>
              <a:buFont typeface="Wingdings" panose="05000000000000000000" pitchFamily="2" charset="2"/>
              <a:buChar char="q"/>
            </a:pPr>
            <a:r>
              <a:rPr lang="es-ES_tradnl" altLang="es-PE" sz="3600">
                <a:solidFill>
                  <a:srgbClr val="0000FF"/>
                </a:solidFill>
                <a:latin typeface="Arial Narrow" panose="020B0606020202030204" pitchFamily="34" charset="0"/>
              </a:rPr>
              <a:t>Medir “es asignar números a objetos y eventos de acuerdo a reglas” </a:t>
            </a:r>
            <a:r>
              <a:rPr lang="es-ES_tradnl" altLang="es-PE" sz="2400" b="1">
                <a:solidFill>
                  <a:srgbClr val="0000FF"/>
                </a:solidFill>
                <a:latin typeface="Arial Narrow" panose="020B0606020202030204" pitchFamily="34" charset="0"/>
              </a:rPr>
              <a:t>(Stevens 1951)</a:t>
            </a:r>
          </a:p>
          <a:p>
            <a:pPr algn="just">
              <a:spcBef>
                <a:spcPct val="0"/>
              </a:spcBef>
              <a:buClr>
                <a:srgbClr val="FF0000"/>
              </a:buClr>
              <a:buSzTx/>
              <a:buFont typeface="Wingdings" panose="05000000000000000000" pitchFamily="2" charset="2"/>
              <a:buChar char="q"/>
            </a:pPr>
            <a:r>
              <a:rPr lang="es-ES_tradnl" altLang="es-PE" sz="3600">
                <a:solidFill>
                  <a:srgbClr val="0000FF"/>
                </a:solidFill>
                <a:latin typeface="Arial Narrow" panose="020B0606020202030204" pitchFamily="34" charset="0"/>
              </a:rPr>
              <a:t>Actualmente medir es “el proceso de vincular conceptos abstractos con medidores empíricos” </a:t>
            </a:r>
            <a:r>
              <a:rPr lang="es-ES_tradnl" altLang="es-PE" sz="2400" b="1">
                <a:solidFill>
                  <a:srgbClr val="0000FF"/>
                </a:solidFill>
                <a:latin typeface="Arial Narrow" panose="020B0606020202030204" pitchFamily="34" charset="0"/>
              </a:rPr>
              <a:t>(Carmines y Zeller 1979)</a:t>
            </a:r>
          </a:p>
          <a:p>
            <a:pPr algn="just">
              <a:spcBef>
                <a:spcPct val="0"/>
              </a:spcBef>
              <a:buClr>
                <a:srgbClr val="FF0000"/>
              </a:buClr>
              <a:buSzTx/>
              <a:buFont typeface="Wingdings" panose="05000000000000000000" pitchFamily="2" charset="2"/>
              <a:buChar char="q"/>
            </a:pPr>
            <a:r>
              <a:rPr lang="es-ES_tradnl" altLang="es-PE" sz="3600">
                <a:solidFill>
                  <a:srgbClr val="0000FF"/>
                </a:solidFill>
                <a:latin typeface="Arial Narrow" panose="020B0606020202030204" pitchFamily="34" charset="0"/>
              </a:rPr>
              <a:t>Un instrumento de medición adecuado es aquel que registra datos observables que representan verdaderamente los conceptos o variables que el investigador tiene en mente.</a:t>
            </a:r>
            <a:r>
              <a:rPr lang="es-ES_tradnl" altLang="es-PE" sz="3600" b="1">
                <a:solidFill>
                  <a:srgbClr val="0000FF"/>
                </a:solidFill>
                <a:latin typeface="Arial Narrow" panose="020B0606020202030204" pitchFamily="34" charset="0"/>
              </a:rPr>
              <a:t> </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EL INSTRUMENTO DE MEDICIÓN</a:t>
            </a:r>
          </a:p>
        </p:txBody>
      </p:sp>
      <p:pic>
        <p:nvPicPr>
          <p:cNvPr id="179203" name="Picture 7" descr="detectoD315-l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100" y="4500563"/>
            <a:ext cx="2525713"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4" name="Picture 9" descr="estetoscop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1409700"/>
            <a:ext cx="1944688"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5" name="Picture 11" descr="Tensiometro_mercurio_mesa_moret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4251325"/>
            <a:ext cx="21780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6" name="Picture 13" descr="TensiometroOMRON_RX_Class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925" y="4251325"/>
            <a:ext cx="21336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7" name="Picture 13" descr="http://www.trinitarias.net/valencia/galeriadefotos/e_secundaria/laboratoria_biologia_geologia_0506/n1g.jpg"/>
          <p:cNvPicPr>
            <a:picLocks noChangeAspect="1" noChangeArrowheads="1"/>
          </p:cNvPicPr>
          <p:nvPr/>
        </p:nvPicPr>
        <p:blipFill>
          <a:blip r:embed="rId7">
            <a:extLst>
              <a:ext uri="{28A0092B-C50C-407E-A947-70E740481C1C}">
                <a14:useLocalDpi xmlns:a14="http://schemas.microsoft.com/office/drawing/2010/main" val="0"/>
              </a:ext>
            </a:extLst>
          </a:blip>
          <a:srcRect l="38570" t="24387" r="27411"/>
          <a:stretch>
            <a:fillRect/>
          </a:stretch>
        </p:blipFill>
        <p:spPr bwMode="auto">
          <a:xfrm>
            <a:off x="6588125" y="1085850"/>
            <a:ext cx="194468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8" name="Picture 15" descr="http://imagenes.mailxmail.com/cursos/imagenes/9/9/temperatura-corporal_7599_2_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138" y="1090613"/>
            <a:ext cx="24288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EL INSTRUMENTO DE MEDICIÓN</a:t>
            </a:r>
          </a:p>
        </p:txBody>
      </p:sp>
      <p:pic>
        <p:nvPicPr>
          <p:cNvPr id="180227" name="Picture 5" descr="calibrador-del-cilindro-y-a-vernier-thumb810647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38" y="1001713"/>
            <a:ext cx="4165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8" name="Picture 7" descr="001"/>
          <p:cNvPicPr>
            <a:picLocks noChangeAspect="1" noChangeArrowheads="1"/>
          </p:cNvPicPr>
          <p:nvPr/>
        </p:nvPicPr>
        <p:blipFill>
          <a:blip r:embed="rId4">
            <a:extLst>
              <a:ext uri="{28A0092B-C50C-407E-A947-70E740481C1C}">
                <a14:useLocalDpi xmlns:a14="http://schemas.microsoft.com/office/drawing/2010/main" val="0"/>
              </a:ext>
            </a:extLst>
          </a:blip>
          <a:srcRect l="3389" t="8417" r="2112" b="4639"/>
          <a:stretch>
            <a:fillRect/>
          </a:stretch>
        </p:blipFill>
        <p:spPr bwMode="auto">
          <a:xfrm>
            <a:off x="179388" y="1865313"/>
            <a:ext cx="3887787" cy="391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9" name="Picture 9" descr="Imagen Tesis Pleti UPCH 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713" y="4016375"/>
            <a:ext cx="3673475"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CONFIABILIDAD</a:t>
            </a:r>
          </a:p>
        </p:txBody>
      </p:sp>
      <p:pic>
        <p:nvPicPr>
          <p:cNvPr id="181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1125538"/>
            <a:ext cx="8602663" cy="511175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CONFIABILIDAD</a:t>
            </a:r>
          </a:p>
        </p:txBody>
      </p:sp>
      <p:sp>
        <p:nvSpPr>
          <p:cNvPr id="5" name="Rectangle 2"/>
          <p:cNvSpPr>
            <a:spLocks noChangeArrowheads="1"/>
          </p:cNvSpPr>
          <p:nvPr/>
        </p:nvSpPr>
        <p:spPr bwMode="auto">
          <a:xfrm>
            <a:off x="179388" y="1295400"/>
            <a:ext cx="8785225" cy="4154984"/>
          </a:xfrm>
          <a:prstGeom prst="rect">
            <a:avLst/>
          </a:prstGeom>
          <a:solidFill>
            <a:schemeClr val="accent5">
              <a:lumMod val="20000"/>
              <a:lumOff val="80000"/>
            </a:schemeClr>
          </a:solidFill>
          <a:ln w="38100">
            <a:solidFill>
              <a:schemeClr val="accent6">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a:spAutoFit/>
          </a:bodyPr>
          <a:lstStyle/>
          <a:p>
            <a:pPr algn="ctr" eaLnBrk="1" hangingPunct="1">
              <a:defRPr/>
            </a:pPr>
            <a:r>
              <a:rPr lang="en-US" sz="3000" b="1" dirty="0" err="1">
                <a:solidFill>
                  <a:srgbClr val="6600FF"/>
                </a:solidFill>
                <a:cs typeface="Arial" charset="0"/>
              </a:rPr>
              <a:t>Exactitud</a:t>
            </a:r>
            <a:r>
              <a:rPr lang="en-US" sz="3000" b="1" dirty="0">
                <a:solidFill>
                  <a:srgbClr val="6600FF"/>
                </a:solidFill>
                <a:cs typeface="Arial" charset="0"/>
              </a:rPr>
              <a:t> y </a:t>
            </a:r>
            <a:r>
              <a:rPr lang="en-US" sz="3000" b="1" dirty="0" err="1">
                <a:solidFill>
                  <a:srgbClr val="6600FF"/>
                </a:solidFill>
                <a:cs typeface="Arial" charset="0"/>
              </a:rPr>
              <a:t>Precisión</a:t>
            </a:r>
            <a:r>
              <a:rPr lang="en-US" sz="3000" b="1" dirty="0">
                <a:solidFill>
                  <a:srgbClr val="6600FF"/>
                </a:solidFill>
                <a:cs typeface="Arial" charset="0"/>
              </a:rPr>
              <a:t> del </a:t>
            </a:r>
            <a:r>
              <a:rPr lang="en-US" sz="3000" b="1" dirty="0" err="1">
                <a:solidFill>
                  <a:srgbClr val="6600FF"/>
                </a:solidFill>
                <a:cs typeface="Arial" charset="0"/>
              </a:rPr>
              <a:t>instrumento</a:t>
            </a:r>
            <a:r>
              <a:rPr lang="en-US" sz="3000" b="1" dirty="0">
                <a:solidFill>
                  <a:srgbClr val="6600FF"/>
                </a:solidFill>
                <a:cs typeface="Arial" charset="0"/>
              </a:rPr>
              <a:t> de</a:t>
            </a:r>
            <a:r>
              <a:rPr lang="en-US" sz="3000" b="1" dirty="0">
                <a:solidFill>
                  <a:srgbClr val="6600FF"/>
                </a:solidFill>
              </a:rPr>
              <a:t> </a:t>
            </a:r>
            <a:r>
              <a:rPr lang="en-US" sz="3000" b="1" dirty="0" err="1">
                <a:solidFill>
                  <a:srgbClr val="6600FF"/>
                </a:solidFill>
                <a:cs typeface="Arial" charset="0"/>
              </a:rPr>
              <a:t>medición</a:t>
            </a:r>
            <a:r>
              <a:rPr lang="en-US" sz="3000" b="1" dirty="0">
                <a:solidFill>
                  <a:srgbClr val="6600FF"/>
                </a:solidFill>
                <a:cs typeface="Arial" charset="0"/>
              </a:rPr>
              <a:t>  </a:t>
            </a:r>
          </a:p>
          <a:p>
            <a:pPr>
              <a:defRPr/>
            </a:pPr>
            <a:r>
              <a:rPr lang="en-US" sz="3000" b="1" dirty="0" err="1">
                <a:solidFill>
                  <a:srgbClr val="6600FF"/>
                </a:solidFill>
                <a:cs typeface="Arial" charset="0"/>
              </a:rPr>
              <a:t>Depende</a:t>
            </a:r>
            <a:r>
              <a:rPr lang="en-US" sz="3000" b="1" dirty="0">
                <a:solidFill>
                  <a:srgbClr val="6600FF"/>
                </a:solidFill>
                <a:cs typeface="Arial" charset="0"/>
              </a:rPr>
              <a:t> de:</a:t>
            </a:r>
            <a:endParaRPr lang="en-US" sz="3000" b="1" dirty="0">
              <a:solidFill>
                <a:srgbClr val="6600FF"/>
              </a:solidFill>
            </a:endParaRPr>
          </a:p>
          <a:p>
            <a:pPr marL="457200" indent="-457200">
              <a:buFont typeface="Wingdings" panose="05000000000000000000" pitchFamily="2" charset="2"/>
              <a:buChar char="Ø"/>
              <a:defRPr/>
            </a:pPr>
            <a:r>
              <a:rPr lang="en-US" sz="3200" dirty="0" err="1">
                <a:solidFill>
                  <a:srgbClr val="990099"/>
                </a:solidFill>
                <a:cs typeface="Arial" charset="0"/>
              </a:rPr>
              <a:t>Características</a:t>
            </a:r>
            <a:r>
              <a:rPr lang="en-US" sz="3200" dirty="0">
                <a:solidFill>
                  <a:srgbClr val="990099"/>
                </a:solidFill>
                <a:cs typeface="Arial" charset="0"/>
              </a:rPr>
              <a:t> del </a:t>
            </a:r>
            <a:r>
              <a:rPr lang="en-US" sz="3200" dirty="0" err="1">
                <a:solidFill>
                  <a:srgbClr val="990099"/>
                </a:solidFill>
                <a:cs typeface="Arial" charset="0"/>
              </a:rPr>
              <a:t>procedimiento</a:t>
            </a:r>
            <a:r>
              <a:rPr lang="en-US" sz="3200" dirty="0">
                <a:solidFill>
                  <a:srgbClr val="990099"/>
                </a:solidFill>
                <a:cs typeface="Arial" charset="0"/>
              </a:rPr>
              <a:t> de </a:t>
            </a:r>
            <a:r>
              <a:rPr lang="en-US" sz="3200" dirty="0" err="1">
                <a:solidFill>
                  <a:srgbClr val="990099"/>
                </a:solidFill>
                <a:cs typeface="Arial" charset="0"/>
              </a:rPr>
              <a:t>medición</a:t>
            </a:r>
            <a:r>
              <a:rPr lang="en-US" sz="3200" dirty="0">
                <a:solidFill>
                  <a:srgbClr val="990099"/>
                </a:solidFill>
                <a:cs typeface="Arial" charset="0"/>
              </a:rPr>
              <a:t>.</a:t>
            </a:r>
            <a:endParaRPr lang="en-US" sz="3200" dirty="0">
              <a:solidFill>
                <a:srgbClr val="990099"/>
              </a:solidFill>
            </a:endParaRPr>
          </a:p>
          <a:p>
            <a:pPr marL="457200" indent="-457200">
              <a:buFont typeface="Wingdings" panose="05000000000000000000" pitchFamily="2" charset="2"/>
              <a:buChar char="Ø"/>
              <a:defRPr/>
            </a:pPr>
            <a:r>
              <a:rPr lang="en-US" sz="3200" dirty="0" err="1">
                <a:solidFill>
                  <a:srgbClr val="990099"/>
                </a:solidFill>
                <a:cs typeface="Arial" charset="0"/>
              </a:rPr>
              <a:t>Características</a:t>
            </a:r>
            <a:r>
              <a:rPr lang="en-US" sz="3200" dirty="0">
                <a:solidFill>
                  <a:srgbClr val="990099"/>
                </a:solidFill>
                <a:cs typeface="Arial" charset="0"/>
              </a:rPr>
              <a:t> de la variable </a:t>
            </a:r>
            <a:r>
              <a:rPr lang="en-US" sz="3200" dirty="0" err="1">
                <a:solidFill>
                  <a:srgbClr val="990099"/>
                </a:solidFill>
                <a:cs typeface="Arial" charset="0"/>
              </a:rPr>
              <a:t>que</a:t>
            </a:r>
            <a:r>
              <a:rPr lang="en-US" sz="3200" dirty="0">
                <a:solidFill>
                  <a:srgbClr val="990099"/>
                </a:solidFill>
                <a:cs typeface="Arial" charset="0"/>
              </a:rPr>
              <a:t> se </a:t>
            </a:r>
            <a:r>
              <a:rPr lang="en-US" sz="3200" dirty="0" err="1">
                <a:solidFill>
                  <a:srgbClr val="990099"/>
                </a:solidFill>
                <a:cs typeface="Arial" charset="0"/>
              </a:rPr>
              <a:t>mide</a:t>
            </a:r>
            <a:r>
              <a:rPr lang="en-US" sz="3200" dirty="0">
                <a:solidFill>
                  <a:srgbClr val="990099"/>
                </a:solidFill>
                <a:cs typeface="Arial" charset="0"/>
              </a:rPr>
              <a:t>.</a:t>
            </a:r>
            <a:endParaRPr lang="en-US" sz="3200" dirty="0">
              <a:solidFill>
                <a:srgbClr val="990099"/>
              </a:solidFill>
            </a:endParaRPr>
          </a:p>
          <a:p>
            <a:pPr marL="457200" indent="-457200">
              <a:buFont typeface="Wingdings" panose="05000000000000000000" pitchFamily="2" charset="2"/>
              <a:buChar char="Ø"/>
              <a:defRPr/>
            </a:pPr>
            <a:r>
              <a:rPr lang="en-US" sz="3200" dirty="0" err="1">
                <a:solidFill>
                  <a:srgbClr val="990099"/>
                </a:solidFill>
                <a:cs typeface="Arial" charset="0"/>
              </a:rPr>
              <a:t>Características</a:t>
            </a:r>
            <a:r>
              <a:rPr lang="en-US" sz="3200" dirty="0">
                <a:solidFill>
                  <a:srgbClr val="990099"/>
                </a:solidFill>
                <a:cs typeface="Arial" charset="0"/>
              </a:rPr>
              <a:t> de los </a:t>
            </a:r>
            <a:r>
              <a:rPr lang="en-US" sz="3200" dirty="0" err="1">
                <a:solidFill>
                  <a:srgbClr val="990099"/>
                </a:solidFill>
                <a:cs typeface="Arial" charset="0"/>
              </a:rPr>
              <a:t>sujetos</a:t>
            </a:r>
            <a:r>
              <a:rPr lang="en-US" sz="3200" dirty="0">
                <a:solidFill>
                  <a:srgbClr val="990099"/>
                </a:solidFill>
                <a:cs typeface="Arial" charset="0"/>
              </a:rPr>
              <a:t> y </a:t>
            </a:r>
            <a:r>
              <a:rPr lang="en-US" sz="3200" dirty="0" err="1">
                <a:solidFill>
                  <a:srgbClr val="990099"/>
                </a:solidFill>
                <a:cs typeface="Arial" charset="0"/>
              </a:rPr>
              <a:t>observadores</a:t>
            </a:r>
            <a:r>
              <a:rPr lang="en-US" sz="3200" dirty="0">
                <a:solidFill>
                  <a:srgbClr val="990099"/>
                </a:solidFill>
                <a:cs typeface="Arial" charset="0"/>
              </a:rPr>
              <a:t>.</a:t>
            </a:r>
          </a:p>
          <a:p>
            <a:pPr>
              <a:defRPr/>
            </a:pPr>
            <a:endParaRPr lang="en-US" sz="3000" dirty="0">
              <a:solidFill>
                <a:schemeClr val="bg2"/>
              </a:solidFill>
            </a:endParaRPr>
          </a:p>
        </p:txBody>
      </p:sp>
    </p:spTree>
    <p:extLst>
      <p:ext uri="{BB962C8B-B14F-4D97-AF65-F5344CB8AC3E}">
        <p14:creationId xmlns:p14="http://schemas.microsoft.com/office/powerpoint/2010/main" val="793714160"/>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CONFIABILIDAD</a:t>
            </a:r>
          </a:p>
        </p:txBody>
      </p:sp>
      <p:sp>
        <p:nvSpPr>
          <p:cNvPr id="4" name="Rectangle 2"/>
          <p:cNvSpPr>
            <a:spLocks noChangeArrowheads="1"/>
          </p:cNvSpPr>
          <p:nvPr/>
        </p:nvSpPr>
        <p:spPr bwMode="auto">
          <a:xfrm>
            <a:off x="194413" y="1295400"/>
            <a:ext cx="8785225" cy="3293209"/>
          </a:xfrm>
          <a:prstGeom prst="rect">
            <a:avLst/>
          </a:prstGeom>
          <a:solidFill>
            <a:schemeClr val="accent5">
              <a:lumMod val="20000"/>
              <a:lumOff val="80000"/>
            </a:schemeClr>
          </a:solidFill>
          <a:ln w="57150">
            <a:solidFill>
              <a:schemeClr val="accent6">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a:spAutoFit/>
          </a:bodyPr>
          <a:lstStyle/>
          <a:p>
            <a:pPr eaLnBrk="1" hangingPunct="1">
              <a:defRPr/>
            </a:pPr>
            <a:r>
              <a:rPr lang="en-US" sz="2800" dirty="0">
                <a:solidFill>
                  <a:schemeClr val="bg2"/>
                </a:solidFill>
                <a:cs typeface="Arial" charset="0"/>
              </a:rPr>
              <a:t> </a:t>
            </a:r>
            <a:r>
              <a:rPr lang="en-US" sz="2800" b="1" dirty="0">
                <a:solidFill>
                  <a:srgbClr val="6600FF"/>
                </a:solidFill>
                <a:cs typeface="Arial" charset="0"/>
              </a:rPr>
              <a:t>MÉTODOS PARA ESTIMAR LA CONFIABILIDAD:</a:t>
            </a:r>
          </a:p>
          <a:p>
            <a:pPr marL="457200" indent="-457200">
              <a:buFont typeface="Wingdings" panose="05000000000000000000" pitchFamily="2" charset="2"/>
              <a:buChar char="Ø"/>
              <a:defRPr/>
            </a:pPr>
            <a:r>
              <a:rPr lang="en-US" sz="3600" dirty="0" err="1">
                <a:solidFill>
                  <a:srgbClr val="990099"/>
                </a:solidFill>
                <a:cs typeface="Arial" charset="0"/>
              </a:rPr>
              <a:t>Aplicación</a:t>
            </a:r>
            <a:r>
              <a:rPr lang="en-US" sz="3600" dirty="0">
                <a:solidFill>
                  <a:srgbClr val="990099"/>
                </a:solidFill>
                <a:cs typeface="Arial" charset="0"/>
              </a:rPr>
              <a:t> y </a:t>
            </a:r>
            <a:r>
              <a:rPr lang="en-US" sz="3600" dirty="0" err="1">
                <a:solidFill>
                  <a:srgbClr val="990099"/>
                </a:solidFill>
                <a:cs typeface="Arial" charset="0"/>
              </a:rPr>
              <a:t>reaplicación</a:t>
            </a:r>
            <a:r>
              <a:rPr lang="en-US" sz="3600" dirty="0">
                <a:solidFill>
                  <a:srgbClr val="990099"/>
                </a:solidFill>
                <a:cs typeface="Arial" charset="0"/>
              </a:rPr>
              <a:t> del </a:t>
            </a:r>
            <a:r>
              <a:rPr lang="en-US" sz="3600" b="1" dirty="0" err="1">
                <a:solidFill>
                  <a:srgbClr val="990099"/>
                </a:solidFill>
                <a:cs typeface="Arial" charset="0"/>
              </a:rPr>
              <a:t>instrumento</a:t>
            </a:r>
            <a:endParaRPr lang="en-US" sz="3600" dirty="0">
              <a:solidFill>
                <a:srgbClr val="990099"/>
              </a:solidFill>
            </a:endParaRPr>
          </a:p>
          <a:p>
            <a:pPr marL="457200" indent="-457200" algn="just">
              <a:buFont typeface="Wingdings" panose="05000000000000000000" pitchFamily="2" charset="2"/>
              <a:buChar char="Ø"/>
              <a:defRPr/>
            </a:pPr>
            <a:r>
              <a:rPr lang="en-US" sz="3600" dirty="0" err="1">
                <a:solidFill>
                  <a:srgbClr val="990099"/>
                </a:solidFill>
                <a:cs typeface="Arial" charset="0"/>
              </a:rPr>
              <a:t>Cotejo</a:t>
            </a:r>
            <a:r>
              <a:rPr lang="en-US" sz="3600" dirty="0">
                <a:solidFill>
                  <a:srgbClr val="990099"/>
                </a:solidFill>
                <a:cs typeface="Arial" charset="0"/>
              </a:rPr>
              <a:t> intra </a:t>
            </a:r>
            <a:r>
              <a:rPr lang="en-US" sz="3600" dirty="0" err="1">
                <a:solidFill>
                  <a:srgbClr val="990099"/>
                </a:solidFill>
                <a:cs typeface="Arial" charset="0"/>
              </a:rPr>
              <a:t>observador</a:t>
            </a:r>
            <a:endParaRPr lang="en-US" sz="3600" dirty="0">
              <a:solidFill>
                <a:srgbClr val="990099"/>
              </a:solidFill>
            </a:endParaRPr>
          </a:p>
          <a:p>
            <a:pPr marL="457200" indent="-457200" algn="just">
              <a:buFont typeface="Wingdings" panose="05000000000000000000" pitchFamily="2" charset="2"/>
              <a:buChar char="Ø"/>
              <a:defRPr/>
            </a:pPr>
            <a:r>
              <a:rPr lang="en-US" sz="3600" dirty="0" err="1">
                <a:solidFill>
                  <a:srgbClr val="990099"/>
                </a:solidFill>
              </a:rPr>
              <a:t>Instrumentos</a:t>
            </a:r>
            <a:r>
              <a:rPr lang="en-US" sz="3600" dirty="0">
                <a:solidFill>
                  <a:srgbClr val="990099"/>
                </a:solidFill>
                <a:cs typeface="Arial" charset="0"/>
              </a:rPr>
              <a:t> </a:t>
            </a:r>
            <a:r>
              <a:rPr lang="en-US" sz="3600" dirty="0" err="1">
                <a:solidFill>
                  <a:srgbClr val="990099"/>
                </a:solidFill>
                <a:cs typeface="Arial" charset="0"/>
              </a:rPr>
              <a:t>paralelos</a:t>
            </a:r>
            <a:r>
              <a:rPr lang="en-US" sz="3600" dirty="0">
                <a:solidFill>
                  <a:srgbClr val="990099"/>
                </a:solidFill>
                <a:cs typeface="Arial" charset="0"/>
              </a:rPr>
              <a:t> </a:t>
            </a:r>
            <a:r>
              <a:rPr lang="en-US" sz="3600" dirty="0" err="1">
                <a:solidFill>
                  <a:srgbClr val="990099"/>
                </a:solidFill>
                <a:cs typeface="Arial" charset="0"/>
              </a:rPr>
              <a:t>equivalentes</a:t>
            </a:r>
            <a:endParaRPr lang="en-US" sz="3600" dirty="0">
              <a:solidFill>
                <a:srgbClr val="990099"/>
              </a:solidFill>
            </a:endParaRPr>
          </a:p>
          <a:p>
            <a:pPr marL="457200" indent="-457200" algn="just">
              <a:buFont typeface="Wingdings" panose="05000000000000000000" pitchFamily="2" charset="2"/>
              <a:buChar char="Ø"/>
              <a:defRPr/>
            </a:pPr>
            <a:r>
              <a:rPr lang="en-US" sz="3600" dirty="0" err="1">
                <a:solidFill>
                  <a:srgbClr val="990099"/>
                </a:solidFill>
                <a:cs typeface="Arial" charset="0"/>
              </a:rPr>
              <a:t>Cotejo</a:t>
            </a:r>
            <a:r>
              <a:rPr lang="en-US" sz="3600" dirty="0">
                <a:solidFill>
                  <a:srgbClr val="990099"/>
                </a:solidFill>
                <a:cs typeface="Arial" charset="0"/>
              </a:rPr>
              <a:t> entre </a:t>
            </a:r>
            <a:r>
              <a:rPr lang="en-US" sz="3600" dirty="0" err="1">
                <a:solidFill>
                  <a:srgbClr val="990099"/>
                </a:solidFill>
                <a:cs typeface="Arial" charset="0"/>
              </a:rPr>
              <a:t>observadores</a:t>
            </a:r>
            <a:r>
              <a:rPr lang="en-US" sz="3600" dirty="0">
                <a:solidFill>
                  <a:srgbClr val="990099"/>
                </a:solidFill>
              </a:rPr>
              <a:t>.</a:t>
            </a:r>
            <a:endParaRPr lang="en-US" sz="2800" dirty="0">
              <a:solidFill>
                <a:schemeClr val="bg2"/>
              </a:solidFill>
            </a:endParaRPr>
          </a:p>
        </p:txBody>
      </p:sp>
    </p:spTree>
    <p:extLst>
      <p:ext uri="{BB962C8B-B14F-4D97-AF65-F5344CB8AC3E}">
        <p14:creationId xmlns:p14="http://schemas.microsoft.com/office/powerpoint/2010/main" val="2310153560"/>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VALIDEZ</a:t>
            </a:r>
          </a:p>
        </p:txBody>
      </p:sp>
      <p:grpSp>
        <p:nvGrpSpPr>
          <p:cNvPr id="9" name="8 Grupo"/>
          <p:cNvGrpSpPr/>
          <p:nvPr/>
        </p:nvGrpSpPr>
        <p:grpSpPr>
          <a:xfrm>
            <a:off x="4788024" y="1628800"/>
            <a:ext cx="3816423" cy="3744416"/>
            <a:chOff x="4542883" y="843571"/>
            <a:chExt cx="3816423" cy="2884856"/>
          </a:xfrm>
          <a:solidFill>
            <a:srgbClr val="FFCC66"/>
          </a:solidFill>
          <a:scene3d>
            <a:camera prst="orthographicFront"/>
            <a:lightRig rig="chilly" dir="t"/>
          </a:scene3d>
        </p:grpSpPr>
        <p:sp>
          <p:nvSpPr>
            <p:cNvPr id="10" name="9 Rectángulo redondeado"/>
            <p:cNvSpPr/>
            <p:nvPr/>
          </p:nvSpPr>
          <p:spPr>
            <a:xfrm>
              <a:off x="4542883" y="843571"/>
              <a:ext cx="3682496" cy="2884856"/>
            </a:xfrm>
            <a:prstGeom prst="roundRect">
              <a:avLst>
                <a:gd name="adj" fmla="val 10000"/>
              </a:avLst>
            </a:prstGeom>
            <a:grpFill/>
            <a:ln>
              <a:solidFill>
                <a:srgbClr val="FF0000"/>
              </a:solidFill>
            </a:ln>
            <a:sp3d prstMaterial="translucentPowder">
              <a:bevelT w="127000" h="25400" prst="softRound"/>
            </a:sp3d>
          </p:spPr>
          <p:style>
            <a:lnRef idx="0">
              <a:schemeClr val="accent4">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1" name="10 Rectángulo"/>
            <p:cNvSpPr/>
            <p:nvPr/>
          </p:nvSpPr>
          <p:spPr>
            <a:xfrm>
              <a:off x="4627377" y="843571"/>
              <a:ext cx="3731929" cy="2800361"/>
            </a:xfrm>
            <a:prstGeom prst="rect">
              <a:avLst/>
            </a:prstGeom>
            <a:solidFill>
              <a:schemeClr val="tx1"/>
            </a:solidFill>
            <a:ln>
              <a:solidFill>
                <a:srgbClr val="FF0000"/>
              </a:solidFill>
            </a:ln>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40005" tIns="26670" rIns="40005" bIns="26670" spcCol="1270" anchor="ctr"/>
            <a:lstStyle/>
            <a:p>
              <a:pPr algn="ctr" defTabSz="933450" eaLnBrk="1" hangingPunct="1">
                <a:lnSpc>
                  <a:spcPct val="90000"/>
                </a:lnSpc>
                <a:spcAft>
                  <a:spcPct val="35000"/>
                </a:spcAft>
                <a:defRPr/>
              </a:pPr>
              <a:r>
                <a:rPr lang="es-ES_tradnl" sz="2400" b="1" dirty="0">
                  <a:solidFill>
                    <a:srgbClr val="0000FF"/>
                  </a:solidFill>
                </a:rPr>
                <a:t>La validez de un instrumento no se “establece”, sino que se sustenta en un mayor o menor grado de evidencia. Un investigador no valida al instrumento </a:t>
              </a:r>
              <a:r>
                <a:rPr lang="es-ES_tradnl" sz="2400" b="1" i="1" dirty="0">
                  <a:solidFill>
                    <a:srgbClr val="0000FF"/>
                  </a:solidFill>
                </a:rPr>
                <a:t>per se, </a:t>
              </a:r>
              <a:r>
                <a:rPr lang="es-ES_tradnl" sz="2400" b="1" dirty="0">
                  <a:solidFill>
                    <a:srgbClr val="0000FF"/>
                  </a:solidFill>
                </a:rPr>
                <a:t>sino la aplicación del mismo.</a:t>
              </a:r>
            </a:p>
          </p:txBody>
        </p:sp>
      </p:grpSp>
      <p:sp>
        <p:nvSpPr>
          <p:cNvPr id="12" name="Rectángulo 11"/>
          <p:cNvSpPr/>
          <p:nvPr/>
        </p:nvSpPr>
        <p:spPr>
          <a:xfrm>
            <a:off x="609600" y="1628801"/>
            <a:ext cx="4044497" cy="3744416"/>
          </a:xfrm>
          <a:prstGeom prst="rect">
            <a:avLst/>
          </a:prstGeom>
          <a:solidFill>
            <a:schemeClr val="accent6">
              <a:lumMod val="20000"/>
              <a:lumOff val="80000"/>
            </a:schemeClr>
          </a:solidFill>
          <a:ln w="57150">
            <a:solidFill>
              <a:srgbClr val="990099"/>
            </a:solidFill>
          </a:ln>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40005" tIns="26670" rIns="40005" bIns="26670" spcCol="1270" anchor="ctr"/>
          <a:lstStyle/>
          <a:p>
            <a:pPr algn="ctr" defTabSz="933450" eaLnBrk="1" hangingPunct="1">
              <a:lnSpc>
                <a:spcPct val="90000"/>
              </a:lnSpc>
              <a:spcAft>
                <a:spcPct val="35000"/>
              </a:spcAft>
            </a:pPr>
            <a:r>
              <a:rPr lang="es-ES_tradnl" sz="3600" b="1" dirty="0">
                <a:solidFill>
                  <a:srgbClr val="0000FF"/>
                </a:solidFill>
              </a:rPr>
              <a:t>Se refiere al grado en que un instrumento mide lo que se supone debe medir. </a:t>
            </a:r>
          </a:p>
        </p:txBody>
      </p:sp>
    </p:spTree>
    <p:extLst>
      <p:ext uri="{BB962C8B-B14F-4D97-AF65-F5344CB8AC3E}">
        <p14:creationId xmlns:p14="http://schemas.microsoft.com/office/powerpoint/2010/main" val="1327241087"/>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79388" y="188913"/>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VALIDEZ</a:t>
            </a:r>
          </a:p>
        </p:txBody>
      </p:sp>
      <p:sp>
        <p:nvSpPr>
          <p:cNvPr id="4" name="Rectangle 2"/>
          <p:cNvSpPr>
            <a:spLocks noChangeArrowheads="1"/>
          </p:cNvSpPr>
          <p:nvPr/>
        </p:nvSpPr>
        <p:spPr bwMode="auto">
          <a:xfrm>
            <a:off x="179388" y="1473200"/>
            <a:ext cx="8785225" cy="1200329"/>
          </a:xfrm>
          <a:prstGeom prst="rect">
            <a:avLst/>
          </a:prstGeom>
          <a:solidFill>
            <a:schemeClr val="tx1"/>
          </a:solidFill>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just" eaLnBrk="1" hangingPunct="1"/>
            <a:r>
              <a:rPr lang="en-US" sz="3600" b="1" dirty="0" err="1">
                <a:solidFill>
                  <a:srgbClr val="990099"/>
                </a:solidFill>
                <a:cs typeface="Arial" charset="0"/>
              </a:rPr>
              <a:t>Validez</a:t>
            </a:r>
            <a:r>
              <a:rPr lang="en-US" sz="3600" b="1" dirty="0">
                <a:solidFill>
                  <a:srgbClr val="990099"/>
                </a:solidFill>
                <a:cs typeface="Arial" charset="0"/>
              </a:rPr>
              <a:t> </a:t>
            </a:r>
            <a:r>
              <a:rPr lang="en-US" sz="3600" b="1" dirty="0" err="1">
                <a:solidFill>
                  <a:srgbClr val="990099"/>
                </a:solidFill>
                <a:cs typeface="Arial" charset="0"/>
              </a:rPr>
              <a:t>externa</a:t>
            </a:r>
            <a:r>
              <a:rPr lang="en-US" sz="3600" b="1" dirty="0">
                <a:solidFill>
                  <a:srgbClr val="990099"/>
                </a:solidFill>
                <a:cs typeface="Arial" charset="0"/>
              </a:rPr>
              <a:t>: </a:t>
            </a:r>
            <a:r>
              <a:rPr lang="en-US" sz="3600" b="1" dirty="0" err="1">
                <a:solidFill>
                  <a:srgbClr val="6600FF"/>
                </a:solidFill>
                <a:cs typeface="Arial" charset="0"/>
              </a:rPr>
              <a:t>Posibilidad</a:t>
            </a:r>
            <a:r>
              <a:rPr lang="en-US" sz="3600" b="1" dirty="0">
                <a:solidFill>
                  <a:srgbClr val="6600FF"/>
                </a:solidFill>
                <a:cs typeface="Arial" charset="0"/>
              </a:rPr>
              <a:t> de </a:t>
            </a:r>
            <a:r>
              <a:rPr lang="en-US" sz="3600" b="1" dirty="0" err="1">
                <a:solidFill>
                  <a:srgbClr val="6600FF"/>
                </a:solidFill>
                <a:cs typeface="Arial" charset="0"/>
              </a:rPr>
              <a:t>generalizar</a:t>
            </a:r>
            <a:r>
              <a:rPr lang="en-US" sz="3600" b="1" dirty="0">
                <a:solidFill>
                  <a:srgbClr val="6600FF"/>
                </a:solidFill>
                <a:cs typeface="Arial" charset="0"/>
              </a:rPr>
              <a:t> </a:t>
            </a:r>
            <a:r>
              <a:rPr lang="en-US" sz="3600" b="1" dirty="0" err="1">
                <a:solidFill>
                  <a:srgbClr val="6600FF"/>
                </a:solidFill>
                <a:cs typeface="Arial" charset="0"/>
              </a:rPr>
              <a:t>conclusiones</a:t>
            </a:r>
            <a:r>
              <a:rPr lang="en-US" sz="3600" b="1" dirty="0">
                <a:solidFill>
                  <a:srgbClr val="6600FF"/>
                </a:solidFill>
                <a:cs typeface="Arial" charset="0"/>
              </a:rPr>
              <a:t>.</a:t>
            </a:r>
          </a:p>
        </p:txBody>
      </p:sp>
    </p:spTree>
    <p:extLst>
      <p:ext uri="{BB962C8B-B14F-4D97-AF65-F5344CB8AC3E}">
        <p14:creationId xmlns:p14="http://schemas.microsoft.com/office/powerpoint/2010/main" val="110785194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9"/>
          <p:cNvSpPr>
            <a:spLocks noGrp="1" noChangeArrowheads="1"/>
          </p:cNvSpPr>
          <p:nvPr>
            <p:ph type="sldNum" sz="quarter" idx="12"/>
          </p:nvPr>
        </p:nvSpPr>
        <p:spPr>
          <a:xfrm>
            <a:off x="6553200" y="6245225"/>
            <a:ext cx="2133600" cy="476250"/>
          </a:xfrm>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5AB252A0-7706-4FC6-B1EA-442EF96A84F8}" type="slidenum">
              <a:rPr lang="es-MX" altLang="es-PE" smtClean="0">
                <a:latin typeface="Arial" panose="020B0604020202020204" pitchFamily="34" charset="0"/>
              </a:rPr>
              <a:pPr eaLnBrk="1" hangingPunct="1">
                <a:defRPr/>
              </a:pPr>
              <a:t>7</a:t>
            </a:fld>
            <a:endParaRPr lang="es-MX" altLang="es-PE">
              <a:latin typeface="Arial" panose="020B0604020202020204" pitchFamily="34" charset="0"/>
            </a:endParaRPr>
          </a:p>
        </p:txBody>
      </p:sp>
      <p:sp>
        <p:nvSpPr>
          <p:cNvPr id="3" name="Rectangle 5"/>
          <p:cNvSpPr>
            <a:spLocks noChangeArrowheads="1"/>
          </p:cNvSpPr>
          <p:nvPr/>
        </p:nvSpPr>
        <p:spPr bwMode="auto">
          <a:xfrm>
            <a:off x="323850" y="188913"/>
            <a:ext cx="8496300" cy="719137"/>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buClr>
                <a:schemeClr val="tx2"/>
              </a:buClr>
              <a:buSzTx/>
              <a:buFontTx/>
              <a:buNone/>
            </a:pPr>
            <a:r>
              <a:rPr lang="es-ES_tradnl" altLang="es-ES" sz="4000" b="1" i="1">
                <a:solidFill>
                  <a:srgbClr val="FF0000"/>
                </a:solidFill>
                <a:latin typeface="Times New Roman" panose="02020603050405020304" pitchFamily="18" charset="0"/>
              </a:rPr>
              <a:t>TIPOS DE POBLACIÓN</a:t>
            </a:r>
          </a:p>
          <a:p>
            <a:pPr>
              <a:buClr>
                <a:schemeClr val="tx2"/>
              </a:buClr>
              <a:buSzTx/>
              <a:buFontTx/>
              <a:buNone/>
            </a:pPr>
            <a:endParaRPr lang="es-ES_tradnl" altLang="es-ES" b="1" i="1">
              <a:solidFill>
                <a:srgbClr val="FF0066"/>
              </a:solidFill>
              <a:latin typeface="Times New Roman" panose="02020603050405020304" pitchFamily="18" charset="0"/>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1033463"/>
            <a:ext cx="8759825"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081590"/>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79388" y="76200"/>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VALIDEZ EXTERNA</a:t>
            </a:r>
          </a:p>
        </p:txBody>
      </p:sp>
      <p:sp>
        <p:nvSpPr>
          <p:cNvPr id="6" name="Rectangle 2"/>
          <p:cNvSpPr>
            <a:spLocks noChangeArrowheads="1"/>
          </p:cNvSpPr>
          <p:nvPr/>
        </p:nvSpPr>
        <p:spPr bwMode="auto">
          <a:xfrm>
            <a:off x="179388" y="914400"/>
            <a:ext cx="8785225" cy="646331"/>
          </a:xfrm>
          <a:prstGeom prst="rect">
            <a:avLst/>
          </a:prstGeom>
          <a:solidFill>
            <a:schemeClr val="tx1"/>
          </a:solidFill>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eaLnBrk="1" hangingPunct="1">
              <a:defRPr/>
            </a:pPr>
            <a:r>
              <a:rPr lang="en-US" sz="3600" b="1" dirty="0" err="1">
                <a:solidFill>
                  <a:srgbClr val="990099"/>
                </a:solidFill>
                <a:cs typeface="Arial" charset="0"/>
              </a:rPr>
              <a:t>Representatividad</a:t>
            </a:r>
            <a:r>
              <a:rPr lang="en-US" sz="3600" b="1" dirty="0">
                <a:solidFill>
                  <a:srgbClr val="990099"/>
                </a:solidFill>
                <a:cs typeface="Arial" charset="0"/>
              </a:rPr>
              <a:t> de </a:t>
            </a:r>
            <a:r>
              <a:rPr lang="en-US" sz="3600" b="1" dirty="0" err="1">
                <a:solidFill>
                  <a:srgbClr val="990099"/>
                </a:solidFill>
                <a:cs typeface="Arial" charset="0"/>
              </a:rPr>
              <a:t>las</a:t>
            </a:r>
            <a:r>
              <a:rPr lang="en-US" sz="3600" b="1" dirty="0">
                <a:solidFill>
                  <a:srgbClr val="990099"/>
                </a:solidFill>
                <a:cs typeface="Arial" charset="0"/>
              </a:rPr>
              <a:t> </a:t>
            </a:r>
            <a:r>
              <a:rPr lang="en-US" sz="3600" b="1" dirty="0" err="1">
                <a:solidFill>
                  <a:srgbClr val="990099"/>
                </a:solidFill>
                <a:cs typeface="Arial" charset="0"/>
              </a:rPr>
              <a:t>muestras</a:t>
            </a:r>
            <a:endParaRPr lang="en-US" sz="3200" dirty="0">
              <a:solidFill>
                <a:srgbClr val="6600FF"/>
              </a:solidFill>
              <a:cs typeface="Arial" charset="0"/>
            </a:endParaRPr>
          </a:p>
        </p:txBody>
      </p:sp>
      <p:sp>
        <p:nvSpPr>
          <p:cNvPr id="7" name="Oval 3"/>
          <p:cNvSpPr>
            <a:spLocks noChangeArrowheads="1"/>
          </p:cNvSpPr>
          <p:nvPr/>
        </p:nvSpPr>
        <p:spPr bwMode="auto">
          <a:xfrm>
            <a:off x="179388" y="2139089"/>
            <a:ext cx="3463924" cy="2418623"/>
          </a:xfrm>
          <a:prstGeom prst="ellipse">
            <a:avLst/>
          </a:prstGeom>
          <a:solidFill>
            <a:srgbClr val="6600FF"/>
          </a:solidFill>
          <a:ln>
            <a:noFill/>
          </a:ln>
          <a:effectLst/>
        </p:spPr>
        <p:txBody>
          <a:bodyPr wrap="none" anchor="ctr"/>
          <a:lstStyle/>
          <a:p>
            <a:endParaRPr lang="es-PE"/>
          </a:p>
        </p:txBody>
      </p:sp>
      <p:sp>
        <p:nvSpPr>
          <p:cNvPr id="8" name="Rectangle 4"/>
          <p:cNvSpPr>
            <a:spLocks noChangeArrowheads="1"/>
          </p:cNvSpPr>
          <p:nvPr/>
        </p:nvSpPr>
        <p:spPr bwMode="auto">
          <a:xfrm>
            <a:off x="762467" y="3055691"/>
            <a:ext cx="2297766"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spcBef>
                <a:spcPct val="50000"/>
              </a:spcBef>
            </a:pPr>
            <a:r>
              <a:rPr lang="es-ES_tradnl" sz="3200" b="1" dirty="0">
                <a:solidFill>
                  <a:srgbClr val="FFFFCC"/>
                </a:solidFill>
                <a:latin typeface="Arial Narrow" panose="020B0606020202030204" pitchFamily="34" charset="0"/>
              </a:rPr>
              <a:t>POBLACIÓN</a:t>
            </a:r>
            <a:endParaRPr lang="es-ES_tradnl" sz="2800" b="1" dirty="0">
              <a:solidFill>
                <a:srgbClr val="FFFFCC"/>
              </a:solidFill>
              <a:latin typeface="Arial Narrow" panose="020B0606020202030204" pitchFamily="34" charset="0"/>
            </a:endParaRPr>
          </a:p>
        </p:txBody>
      </p:sp>
      <p:sp>
        <p:nvSpPr>
          <p:cNvPr id="9" name="Oval 5"/>
          <p:cNvSpPr>
            <a:spLocks noChangeArrowheads="1"/>
          </p:cNvSpPr>
          <p:nvPr/>
        </p:nvSpPr>
        <p:spPr bwMode="auto">
          <a:xfrm>
            <a:off x="5476875" y="4435475"/>
            <a:ext cx="1520825" cy="1268412"/>
          </a:xfrm>
          <a:prstGeom prst="ellipse">
            <a:avLst/>
          </a:prstGeom>
          <a:solidFill>
            <a:srgbClr val="6600FF"/>
          </a:solidFill>
          <a:ln>
            <a:noFill/>
          </a:ln>
          <a:effectLst/>
        </p:spPr>
        <p:txBody>
          <a:bodyPr wrap="none" anchor="ctr"/>
          <a:lstStyle/>
          <a:p>
            <a:endParaRPr lang="es-PE"/>
          </a:p>
        </p:txBody>
      </p:sp>
      <p:sp>
        <p:nvSpPr>
          <p:cNvPr id="10" name="Rectangle 6"/>
          <p:cNvSpPr>
            <a:spLocks noChangeArrowheads="1"/>
          </p:cNvSpPr>
          <p:nvPr/>
        </p:nvSpPr>
        <p:spPr bwMode="auto">
          <a:xfrm>
            <a:off x="5546725" y="4840287"/>
            <a:ext cx="152241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pPr>
            <a:r>
              <a:rPr lang="es-ES_tradnl" sz="2400" b="1" dirty="0">
                <a:solidFill>
                  <a:srgbClr val="FFFFCC"/>
                </a:solidFill>
                <a:latin typeface="Arial Narrow" panose="020B0606020202030204" pitchFamily="34" charset="0"/>
              </a:rPr>
              <a:t>MUESTRA</a:t>
            </a:r>
            <a:endParaRPr lang="es-ES_tradnl" b="1" dirty="0">
              <a:solidFill>
                <a:srgbClr val="FFFFCC"/>
              </a:solidFill>
              <a:latin typeface="Arial Narrow" panose="020B0606020202030204" pitchFamily="34" charset="0"/>
            </a:endParaRPr>
          </a:p>
        </p:txBody>
      </p:sp>
      <p:sp>
        <p:nvSpPr>
          <p:cNvPr id="11" name="Line 23"/>
          <p:cNvSpPr>
            <a:spLocks noChangeShapeType="1"/>
          </p:cNvSpPr>
          <p:nvPr/>
        </p:nvSpPr>
        <p:spPr bwMode="auto">
          <a:xfrm>
            <a:off x="3181350" y="3975100"/>
            <a:ext cx="2303462" cy="865187"/>
          </a:xfrm>
          <a:prstGeom prst="line">
            <a:avLst/>
          </a:prstGeom>
          <a:noFill/>
          <a:ln w="76200">
            <a:solidFill>
              <a:srgbClr val="FF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2" name="Rectangle 24"/>
          <p:cNvSpPr>
            <a:spLocks noChangeArrowheads="1"/>
          </p:cNvSpPr>
          <p:nvPr/>
        </p:nvSpPr>
        <p:spPr bwMode="auto">
          <a:xfrm>
            <a:off x="3945731" y="2139089"/>
            <a:ext cx="4724400" cy="224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spcBef>
                <a:spcPct val="50000"/>
              </a:spcBef>
            </a:pPr>
            <a:r>
              <a:rPr lang="es-ES_tradnl" sz="2800" dirty="0">
                <a:latin typeface="+mj-lt"/>
              </a:rPr>
              <a:t>La distribución de las variables de interés en el estudio es aproximadamente la misma en la población  y en la muestra</a:t>
            </a:r>
          </a:p>
        </p:txBody>
      </p:sp>
    </p:spTree>
    <p:extLst>
      <p:ext uri="{BB962C8B-B14F-4D97-AF65-F5344CB8AC3E}">
        <p14:creationId xmlns:p14="http://schemas.microsoft.com/office/powerpoint/2010/main" val="1427312411"/>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152400"/>
            <a:ext cx="8785225" cy="563562"/>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VALIDEZ EXTERNA</a:t>
            </a:r>
          </a:p>
        </p:txBody>
      </p:sp>
      <p:sp>
        <p:nvSpPr>
          <p:cNvPr id="3" name="Rectangle 2"/>
          <p:cNvSpPr>
            <a:spLocks noChangeArrowheads="1"/>
          </p:cNvSpPr>
          <p:nvPr/>
        </p:nvSpPr>
        <p:spPr bwMode="auto">
          <a:xfrm>
            <a:off x="179388" y="762000"/>
            <a:ext cx="8785225" cy="954107"/>
          </a:xfrm>
          <a:prstGeom prst="rect">
            <a:avLst/>
          </a:prstGeom>
          <a:solidFill>
            <a:schemeClr val="tx1"/>
          </a:solidFill>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just"/>
            <a:r>
              <a:rPr lang="es-ES_tradnl" sz="2800" b="1" dirty="0">
                <a:solidFill>
                  <a:srgbClr val="990099"/>
                </a:solidFill>
              </a:rPr>
              <a:t>Muestreo de la Población. </a:t>
            </a:r>
            <a:r>
              <a:rPr lang="es-ES_tradnl" sz="2800" b="1" dirty="0">
                <a:solidFill>
                  <a:srgbClr val="6600FF"/>
                </a:solidFill>
              </a:rPr>
              <a:t>Se toman al azar “</a:t>
            </a:r>
            <a:r>
              <a:rPr lang="es-ES_tradnl" sz="2800" b="1" i="1" dirty="0">
                <a:solidFill>
                  <a:srgbClr val="6600FF"/>
                </a:solidFill>
              </a:rPr>
              <a:t>n”</a:t>
            </a:r>
            <a:r>
              <a:rPr lang="es-ES_tradnl" sz="2800" b="1" dirty="0">
                <a:solidFill>
                  <a:srgbClr val="6600FF"/>
                </a:solidFill>
              </a:rPr>
              <a:t> elementos de la población.</a:t>
            </a:r>
          </a:p>
        </p:txBody>
      </p:sp>
      <p:sp>
        <p:nvSpPr>
          <p:cNvPr id="4" name="Oval 3"/>
          <p:cNvSpPr>
            <a:spLocks noChangeArrowheads="1"/>
          </p:cNvSpPr>
          <p:nvPr/>
        </p:nvSpPr>
        <p:spPr bwMode="auto">
          <a:xfrm>
            <a:off x="533400" y="2513012"/>
            <a:ext cx="2628900" cy="2070100"/>
          </a:xfrm>
          <a:prstGeom prst="ellipse">
            <a:avLst/>
          </a:prstGeom>
          <a:solidFill>
            <a:srgbClr val="0000CC"/>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 name="Oval 5"/>
          <p:cNvSpPr>
            <a:spLocks noChangeArrowheads="1"/>
          </p:cNvSpPr>
          <p:nvPr/>
        </p:nvSpPr>
        <p:spPr bwMode="auto">
          <a:xfrm>
            <a:off x="5108575" y="4505325"/>
            <a:ext cx="1520825" cy="1209675"/>
          </a:xfrm>
          <a:prstGeom prst="ellipse">
            <a:avLst/>
          </a:prstGeom>
          <a:solidFill>
            <a:srgbClr val="0000CC"/>
          </a:solidFill>
          <a:ln w="571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6" name="Rectangle 6"/>
          <p:cNvSpPr>
            <a:spLocks noChangeArrowheads="1"/>
          </p:cNvSpPr>
          <p:nvPr/>
        </p:nvSpPr>
        <p:spPr bwMode="auto">
          <a:xfrm>
            <a:off x="5181600" y="4865687"/>
            <a:ext cx="159385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s-ES_tradnl" sz="2400" b="1" dirty="0">
                <a:solidFill>
                  <a:srgbClr val="FFFFCC"/>
                </a:solidFill>
                <a:latin typeface="Arial Narrow" panose="020B0606020202030204" pitchFamily="34" charset="0"/>
              </a:rPr>
              <a:t>MUESTRA</a:t>
            </a:r>
            <a:endParaRPr lang="es-ES_tradnl" b="1" dirty="0">
              <a:solidFill>
                <a:srgbClr val="FFFFCC"/>
              </a:solidFill>
              <a:latin typeface="Arial Narrow" panose="020B0606020202030204" pitchFamily="34" charset="0"/>
            </a:endParaRPr>
          </a:p>
        </p:txBody>
      </p:sp>
      <p:sp>
        <p:nvSpPr>
          <p:cNvPr id="7" name="Rectangle 24"/>
          <p:cNvSpPr>
            <a:spLocks noChangeArrowheads="1"/>
          </p:cNvSpPr>
          <p:nvPr/>
        </p:nvSpPr>
        <p:spPr bwMode="auto">
          <a:xfrm>
            <a:off x="3641725" y="2133600"/>
            <a:ext cx="5349875" cy="181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r>
              <a:rPr lang="es-ES_tradnl" sz="2800" dirty="0">
                <a:latin typeface="+mj-lt"/>
              </a:rPr>
              <a:t>La distribución de las variables de interés en el estudio es aproximadamente la misma en la población  y en la muestra.</a:t>
            </a:r>
          </a:p>
        </p:txBody>
      </p:sp>
      <p:sp>
        <p:nvSpPr>
          <p:cNvPr id="8" name="Rectangle 4"/>
          <p:cNvSpPr>
            <a:spLocks noChangeArrowheads="1"/>
          </p:cNvSpPr>
          <p:nvPr/>
        </p:nvSpPr>
        <p:spPr bwMode="auto">
          <a:xfrm>
            <a:off x="796924" y="2981325"/>
            <a:ext cx="225107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s-ES_tradnl" sz="3200" b="1" dirty="0">
                <a:solidFill>
                  <a:srgbClr val="FFFFCC"/>
                </a:solidFill>
                <a:latin typeface="Arial Narrow" panose="020B0606020202030204" pitchFamily="34" charset="0"/>
              </a:rPr>
              <a:t>POBLACIÓN</a:t>
            </a:r>
            <a:endParaRPr lang="es-ES_tradnl" sz="2800" b="1" dirty="0">
              <a:solidFill>
                <a:srgbClr val="FFFFCC"/>
              </a:solidFill>
              <a:latin typeface="Arial Narrow" panose="020B0606020202030204" pitchFamily="34" charset="0"/>
            </a:endParaRPr>
          </a:p>
        </p:txBody>
      </p:sp>
      <p:sp>
        <p:nvSpPr>
          <p:cNvPr id="9" name="Oval 29"/>
          <p:cNvSpPr>
            <a:spLocks noChangeArrowheads="1"/>
          </p:cNvSpPr>
          <p:nvPr/>
        </p:nvSpPr>
        <p:spPr bwMode="auto">
          <a:xfrm>
            <a:off x="1666875" y="3495675"/>
            <a:ext cx="1089025" cy="901700"/>
          </a:xfrm>
          <a:prstGeom prst="ellipse">
            <a:avLst/>
          </a:prstGeom>
          <a:noFill/>
          <a:ln w="57150">
            <a:solidFill>
              <a:srgbClr val="FF0000"/>
            </a:solidFill>
            <a:prstDash val="sysDot"/>
            <a:round/>
            <a:headEnd/>
            <a:tailEnd/>
          </a:ln>
          <a:effectLst>
            <a:outerShdw dist="35921" dir="2700000" algn="ctr" rotWithShape="0">
              <a:srgbClr val="000000"/>
            </a:outerShdw>
          </a:effectLst>
          <a:extLst>
            <a:ext uri="{909E8E84-426E-40DD-AFC4-6F175D3DCCD1}">
              <a14:hiddenFill xmlns:a14="http://schemas.microsoft.com/office/drawing/2010/main">
                <a:solidFill>
                  <a:srgbClr val="FF0000"/>
                </a:solidFill>
              </a14:hiddenFill>
            </a:ext>
          </a:extLst>
        </p:spPr>
        <p:txBody>
          <a:bodyPr wrap="none" anchor="ctr"/>
          <a:lstStyle/>
          <a:p>
            <a:endParaRPr lang="es-PE"/>
          </a:p>
        </p:txBody>
      </p:sp>
      <p:sp>
        <p:nvSpPr>
          <p:cNvPr id="10" name="Line 23"/>
          <p:cNvSpPr>
            <a:spLocks noChangeShapeType="1"/>
          </p:cNvSpPr>
          <p:nvPr/>
        </p:nvSpPr>
        <p:spPr bwMode="auto">
          <a:xfrm>
            <a:off x="2668587" y="4144962"/>
            <a:ext cx="2430463" cy="800100"/>
          </a:xfrm>
          <a:prstGeom prst="line">
            <a:avLst/>
          </a:prstGeom>
          <a:noFill/>
          <a:ln w="76200">
            <a:solidFill>
              <a:srgbClr val="FF0000"/>
            </a:solidFill>
            <a:round/>
            <a:headEnd type="none" w="sm" len="sm"/>
            <a:tailEnd type="stealth" w="med" len="lg"/>
          </a:ln>
          <a:effectLst>
            <a:outerShdw dist="3592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endParaRPr lang="es-PE"/>
          </a:p>
        </p:txBody>
      </p:sp>
    </p:spTree>
    <p:extLst>
      <p:ext uri="{BB962C8B-B14F-4D97-AF65-F5344CB8AC3E}">
        <p14:creationId xmlns:p14="http://schemas.microsoft.com/office/powerpoint/2010/main" val="1044173836"/>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152400"/>
            <a:ext cx="8785225" cy="563562"/>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VALIDEZ EXTERNA</a:t>
            </a:r>
          </a:p>
        </p:txBody>
      </p:sp>
      <p:sp>
        <p:nvSpPr>
          <p:cNvPr id="3" name="Rectangle 2"/>
          <p:cNvSpPr>
            <a:spLocks noChangeArrowheads="1"/>
          </p:cNvSpPr>
          <p:nvPr/>
        </p:nvSpPr>
        <p:spPr bwMode="auto">
          <a:xfrm>
            <a:off x="179388" y="762000"/>
            <a:ext cx="8785225" cy="954107"/>
          </a:xfrm>
          <a:prstGeom prst="rect">
            <a:avLst/>
          </a:prstGeom>
          <a:solidFill>
            <a:schemeClr val="tx1"/>
          </a:solidFill>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just"/>
            <a:r>
              <a:rPr lang="es-ES_tradnl" sz="2800" b="1" dirty="0">
                <a:solidFill>
                  <a:srgbClr val="990099"/>
                </a:solidFill>
              </a:rPr>
              <a:t>Muestras disponibles.- </a:t>
            </a:r>
            <a:r>
              <a:rPr lang="es-ES_tradnl" sz="2800" b="1" dirty="0">
                <a:solidFill>
                  <a:srgbClr val="6600FF"/>
                </a:solidFill>
              </a:rPr>
              <a:t>A partir de un grupo de </a:t>
            </a:r>
            <a:br>
              <a:rPr lang="es-ES_tradnl" sz="2800" b="1" dirty="0">
                <a:solidFill>
                  <a:srgbClr val="6600FF"/>
                </a:solidFill>
              </a:rPr>
            </a:br>
            <a:r>
              <a:rPr lang="es-ES_tradnl" sz="2800" b="1" i="1" dirty="0">
                <a:solidFill>
                  <a:srgbClr val="6600FF"/>
                </a:solidFill>
              </a:rPr>
              <a:t>n</a:t>
            </a:r>
            <a:r>
              <a:rPr lang="es-ES_tradnl" sz="2800" b="1" dirty="0">
                <a:solidFill>
                  <a:srgbClr val="6600FF"/>
                </a:solidFill>
              </a:rPr>
              <a:t> elementos disponibles se define la población.</a:t>
            </a:r>
          </a:p>
        </p:txBody>
      </p:sp>
      <p:sp>
        <p:nvSpPr>
          <p:cNvPr id="4" name="Oval 56"/>
          <p:cNvSpPr>
            <a:spLocks noChangeArrowheads="1"/>
          </p:cNvSpPr>
          <p:nvPr/>
        </p:nvSpPr>
        <p:spPr bwMode="auto">
          <a:xfrm>
            <a:off x="457200" y="2284412"/>
            <a:ext cx="2628900" cy="2070100"/>
          </a:xfrm>
          <a:prstGeom prst="ellipse">
            <a:avLst/>
          </a:prstGeom>
          <a:solidFill>
            <a:srgbClr val="0000CC"/>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 name="Rectangle 24"/>
          <p:cNvSpPr>
            <a:spLocks noChangeArrowheads="1"/>
          </p:cNvSpPr>
          <p:nvPr/>
        </p:nvSpPr>
        <p:spPr bwMode="auto">
          <a:xfrm>
            <a:off x="3529012" y="2044700"/>
            <a:ext cx="5435601" cy="181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just"/>
            <a:r>
              <a:rPr lang="es-ES_tradnl" sz="2800" dirty="0">
                <a:latin typeface="+mj-lt"/>
              </a:rPr>
              <a:t>La distribución de las variables de interés en el estudio es aproximadamente la misma en la población  y en la muestra.</a:t>
            </a:r>
          </a:p>
        </p:txBody>
      </p:sp>
      <p:sp>
        <p:nvSpPr>
          <p:cNvPr id="6" name="Rectangle 57"/>
          <p:cNvSpPr>
            <a:spLocks noChangeArrowheads="1"/>
          </p:cNvSpPr>
          <p:nvPr/>
        </p:nvSpPr>
        <p:spPr bwMode="auto">
          <a:xfrm>
            <a:off x="687107" y="2698185"/>
            <a:ext cx="2251075"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s-ES_tradnl" sz="3200" b="1" dirty="0">
                <a:solidFill>
                  <a:srgbClr val="FFFFCC"/>
                </a:solidFill>
                <a:latin typeface="Arial Narrow" panose="020B0606020202030204" pitchFamily="34" charset="0"/>
              </a:rPr>
              <a:t>POBLACIÓN</a:t>
            </a:r>
            <a:endParaRPr lang="es-ES_tradnl" sz="2800" b="1" dirty="0">
              <a:solidFill>
                <a:srgbClr val="FFFFCC"/>
              </a:solidFill>
              <a:latin typeface="Arial Narrow" panose="020B0606020202030204" pitchFamily="34" charset="0"/>
            </a:endParaRPr>
          </a:p>
        </p:txBody>
      </p:sp>
      <p:sp>
        <p:nvSpPr>
          <p:cNvPr id="7" name="Oval 58"/>
          <p:cNvSpPr>
            <a:spLocks noChangeArrowheads="1"/>
          </p:cNvSpPr>
          <p:nvPr/>
        </p:nvSpPr>
        <p:spPr bwMode="auto">
          <a:xfrm>
            <a:off x="1719262" y="3230562"/>
            <a:ext cx="1089025" cy="901700"/>
          </a:xfrm>
          <a:prstGeom prst="ellipse">
            <a:avLst/>
          </a:prstGeom>
          <a:noFill/>
          <a:ln w="57150">
            <a:solidFill>
              <a:srgbClr val="00FF00"/>
            </a:solidFill>
            <a:prstDash val="sysDot"/>
            <a:round/>
            <a:headEnd/>
            <a:tailEnd/>
          </a:ln>
          <a:effectLst>
            <a:outerShdw dist="35921" dir="2700000" algn="ctr" rotWithShape="0">
              <a:srgbClr val="000000"/>
            </a:outerShdw>
          </a:effectLst>
          <a:extLst>
            <a:ext uri="{909E8E84-426E-40DD-AFC4-6F175D3DCCD1}">
              <a14:hiddenFill xmlns:a14="http://schemas.microsoft.com/office/drawing/2010/main">
                <a:solidFill>
                  <a:srgbClr val="FF0000"/>
                </a:solidFill>
              </a14:hiddenFill>
            </a:ext>
          </a:extLst>
        </p:spPr>
        <p:txBody>
          <a:bodyPr wrap="none" anchor="ctr"/>
          <a:lstStyle/>
          <a:p>
            <a:endParaRPr lang="es-PE"/>
          </a:p>
        </p:txBody>
      </p:sp>
      <p:sp>
        <p:nvSpPr>
          <p:cNvPr id="8" name="Line 23"/>
          <p:cNvSpPr>
            <a:spLocks noChangeShapeType="1"/>
          </p:cNvSpPr>
          <p:nvPr/>
        </p:nvSpPr>
        <p:spPr bwMode="auto">
          <a:xfrm>
            <a:off x="2736850" y="3916362"/>
            <a:ext cx="2592387" cy="936625"/>
          </a:xfrm>
          <a:prstGeom prst="line">
            <a:avLst/>
          </a:prstGeom>
          <a:noFill/>
          <a:ln w="76200">
            <a:solidFill>
              <a:srgbClr val="00FF00"/>
            </a:solidFill>
            <a:round/>
            <a:headEnd type="stealth" w="lg" len="lg"/>
            <a:tailEnd type="none" w="sm" len="sm"/>
          </a:ln>
          <a:effectLst>
            <a:outerShdw dist="35921" dir="2700000" algn="ctr" rotWithShape="0">
              <a:srgbClr val="000000"/>
            </a:outerShdw>
          </a:effectLst>
          <a:extLst>
            <a:ext uri="{909E8E84-426E-40DD-AFC4-6F175D3DCCD1}">
              <a14:hiddenFill xmlns:a14="http://schemas.microsoft.com/office/drawing/2010/main">
                <a:noFill/>
              </a14:hiddenFill>
            </a:ext>
          </a:extLst>
        </p:spPr>
        <p:txBody>
          <a:bodyPr wrap="none" anchor="ctr"/>
          <a:lstStyle/>
          <a:p>
            <a:endParaRPr lang="es-PE"/>
          </a:p>
        </p:txBody>
      </p:sp>
      <p:sp>
        <p:nvSpPr>
          <p:cNvPr id="9" name="Oval 53"/>
          <p:cNvSpPr>
            <a:spLocks noChangeArrowheads="1"/>
          </p:cNvSpPr>
          <p:nvPr/>
        </p:nvSpPr>
        <p:spPr bwMode="auto">
          <a:xfrm>
            <a:off x="5032375" y="4276725"/>
            <a:ext cx="1520825" cy="1209675"/>
          </a:xfrm>
          <a:prstGeom prst="ellipse">
            <a:avLst/>
          </a:prstGeom>
          <a:solidFill>
            <a:srgbClr val="0000CC"/>
          </a:solidFill>
          <a:ln w="57150">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0" name="Rectangle 54"/>
          <p:cNvSpPr>
            <a:spLocks noChangeArrowheads="1"/>
          </p:cNvSpPr>
          <p:nvPr/>
        </p:nvSpPr>
        <p:spPr bwMode="auto">
          <a:xfrm>
            <a:off x="5111750" y="4637087"/>
            <a:ext cx="159385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s-ES_tradnl" sz="2400" b="1" dirty="0">
                <a:solidFill>
                  <a:srgbClr val="FFFFCC"/>
                </a:solidFill>
                <a:latin typeface="Arial Narrow" panose="020B0606020202030204" pitchFamily="34" charset="0"/>
              </a:rPr>
              <a:t>MUESTRA</a:t>
            </a:r>
          </a:p>
        </p:txBody>
      </p:sp>
    </p:spTree>
    <p:extLst>
      <p:ext uri="{BB962C8B-B14F-4D97-AF65-F5344CB8AC3E}">
        <p14:creationId xmlns:p14="http://schemas.microsoft.com/office/powerpoint/2010/main" val="901113645"/>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152400"/>
            <a:ext cx="8785225" cy="563562"/>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VALIDEZ EXTERNA</a:t>
            </a:r>
          </a:p>
        </p:txBody>
      </p:sp>
      <p:sp>
        <p:nvSpPr>
          <p:cNvPr id="3" name="Rectangle 2"/>
          <p:cNvSpPr>
            <a:spLocks noChangeArrowheads="1"/>
          </p:cNvSpPr>
          <p:nvPr/>
        </p:nvSpPr>
        <p:spPr bwMode="auto">
          <a:xfrm>
            <a:off x="179388" y="762000"/>
            <a:ext cx="8785225" cy="523220"/>
          </a:xfrm>
          <a:prstGeom prst="rect">
            <a:avLst/>
          </a:prstGeom>
          <a:solidFill>
            <a:schemeClr val="tx1"/>
          </a:solidFill>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a:spcAft>
                <a:spcPct val="35000"/>
              </a:spcAft>
            </a:pPr>
            <a:r>
              <a:rPr lang="es-MX" sz="2800" b="1" dirty="0">
                <a:solidFill>
                  <a:srgbClr val="990099"/>
                </a:solidFill>
              </a:rPr>
              <a:t>REPRESENTATIVIDAD DE LAS MUESTRAS</a:t>
            </a:r>
          </a:p>
        </p:txBody>
      </p:sp>
      <p:sp>
        <p:nvSpPr>
          <p:cNvPr id="4" name="Oval 7"/>
          <p:cNvSpPr>
            <a:spLocks noChangeArrowheads="1"/>
          </p:cNvSpPr>
          <p:nvPr/>
        </p:nvSpPr>
        <p:spPr bwMode="auto">
          <a:xfrm>
            <a:off x="5048250" y="4019550"/>
            <a:ext cx="1520825" cy="1138238"/>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 name="Rectangle 8"/>
          <p:cNvSpPr>
            <a:spLocks noChangeArrowheads="1"/>
          </p:cNvSpPr>
          <p:nvPr/>
        </p:nvSpPr>
        <p:spPr bwMode="auto">
          <a:xfrm>
            <a:off x="5056187" y="4365625"/>
            <a:ext cx="1522413"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spcBef>
                <a:spcPct val="50000"/>
              </a:spcBef>
            </a:pPr>
            <a:r>
              <a:rPr lang="es-ES_tradnl" sz="2400" b="1" dirty="0">
                <a:solidFill>
                  <a:srgbClr val="FFFFCC"/>
                </a:solidFill>
                <a:latin typeface="Arial Narrow" panose="020B0606020202030204" pitchFamily="34" charset="0"/>
              </a:rPr>
              <a:t>MUESTRA</a:t>
            </a:r>
            <a:endParaRPr lang="es-ES_tradnl" b="1" dirty="0">
              <a:solidFill>
                <a:srgbClr val="FFFFCC"/>
              </a:solidFill>
              <a:latin typeface="Arial Narrow" panose="020B0606020202030204" pitchFamily="34" charset="0"/>
            </a:endParaRPr>
          </a:p>
        </p:txBody>
      </p:sp>
      <p:sp>
        <p:nvSpPr>
          <p:cNvPr id="6" name="Line 25"/>
          <p:cNvSpPr>
            <a:spLocks noChangeShapeType="1"/>
          </p:cNvSpPr>
          <p:nvPr/>
        </p:nvSpPr>
        <p:spPr bwMode="auto">
          <a:xfrm>
            <a:off x="2897187" y="4005263"/>
            <a:ext cx="2087563" cy="431800"/>
          </a:xfrm>
          <a:prstGeom prst="line">
            <a:avLst/>
          </a:prstGeom>
          <a:noFill/>
          <a:ln w="76200" cmpd="tri">
            <a:solidFill>
              <a:srgbClr val="CC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7" name="Rectangle 26"/>
          <p:cNvSpPr>
            <a:spLocks noChangeArrowheads="1"/>
          </p:cNvSpPr>
          <p:nvPr/>
        </p:nvSpPr>
        <p:spPr bwMode="auto">
          <a:xfrm>
            <a:off x="5921375" y="1695403"/>
            <a:ext cx="3043238" cy="138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r">
              <a:spcBef>
                <a:spcPct val="50000"/>
              </a:spcBef>
            </a:pPr>
            <a:r>
              <a:rPr lang="es-ES_tradnl" sz="2800" b="1" dirty="0">
                <a:latin typeface="+mj-lt"/>
              </a:rPr>
              <a:t>¿En qué difieren las poblaciones?</a:t>
            </a:r>
          </a:p>
        </p:txBody>
      </p:sp>
      <p:sp>
        <p:nvSpPr>
          <p:cNvPr id="8" name="Line 33"/>
          <p:cNvSpPr>
            <a:spLocks noChangeShapeType="1"/>
          </p:cNvSpPr>
          <p:nvPr/>
        </p:nvSpPr>
        <p:spPr bwMode="auto">
          <a:xfrm flipV="1">
            <a:off x="2247900" y="2852738"/>
            <a:ext cx="1584325" cy="504825"/>
          </a:xfrm>
          <a:prstGeom prst="line">
            <a:avLst/>
          </a:prstGeom>
          <a:noFill/>
          <a:ln w="76200">
            <a:solidFill>
              <a:srgbClr val="000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nvGrpSpPr>
          <p:cNvPr id="9" name="Group 58"/>
          <p:cNvGrpSpPr>
            <a:grpSpLocks/>
          </p:cNvGrpSpPr>
          <p:nvPr/>
        </p:nvGrpSpPr>
        <p:grpSpPr bwMode="auto">
          <a:xfrm>
            <a:off x="3617912" y="1916113"/>
            <a:ext cx="2303463" cy="1584325"/>
            <a:chOff x="2518" y="1207"/>
            <a:chExt cx="1451" cy="998"/>
          </a:xfrm>
        </p:grpSpPr>
        <p:sp>
          <p:nvSpPr>
            <p:cNvPr id="10" name="Oval 32"/>
            <p:cNvSpPr>
              <a:spLocks noChangeArrowheads="1"/>
            </p:cNvSpPr>
            <p:nvPr/>
          </p:nvSpPr>
          <p:spPr bwMode="auto">
            <a:xfrm>
              <a:off x="2518" y="1207"/>
              <a:ext cx="1451" cy="998"/>
            </a:xfrm>
            <a:prstGeom prst="ellipse">
              <a:avLst/>
            </a:prstGeom>
            <a:solidFill>
              <a:srgbClr val="00B0F0"/>
            </a:solidFill>
            <a:ln w="12700">
              <a:solidFill>
                <a:srgbClr val="0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1" name="Rectangle 34"/>
            <p:cNvSpPr>
              <a:spLocks noChangeArrowheads="1"/>
            </p:cNvSpPr>
            <p:nvPr/>
          </p:nvSpPr>
          <p:spPr bwMode="auto">
            <a:xfrm>
              <a:off x="2744" y="1389"/>
              <a:ext cx="1043"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a:spcBef>
                  <a:spcPct val="50000"/>
                </a:spcBef>
              </a:pPr>
              <a:r>
                <a:rPr lang="es-ES_tradnl" sz="2000" b="1" dirty="0">
                  <a:solidFill>
                    <a:schemeClr val="bg1"/>
                  </a:solidFill>
                  <a:latin typeface="Arial Narrow" panose="020B0606020202030204" pitchFamily="34" charset="0"/>
                </a:rPr>
                <a:t>POBLACIÓN</a:t>
              </a:r>
            </a:p>
            <a:p>
              <a:pPr algn="l">
                <a:spcBef>
                  <a:spcPct val="50000"/>
                </a:spcBef>
              </a:pPr>
              <a:r>
                <a:rPr lang="es-ES_tradnl" sz="2000" b="1" dirty="0">
                  <a:solidFill>
                    <a:schemeClr val="bg1"/>
                  </a:solidFill>
                  <a:latin typeface="Arial Narrow" panose="020B0606020202030204" pitchFamily="34" charset="0"/>
                </a:rPr>
                <a:t>ABCD/EFG</a:t>
              </a:r>
            </a:p>
          </p:txBody>
        </p:sp>
      </p:grpSp>
      <p:grpSp>
        <p:nvGrpSpPr>
          <p:cNvPr id="12" name="Group 59"/>
          <p:cNvGrpSpPr>
            <a:grpSpLocks/>
          </p:cNvGrpSpPr>
          <p:nvPr/>
        </p:nvGrpSpPr>
        <p:grpSpPr bwMode="auto">
          <a:xfrm>
            <a:off x="304800" y="2492375"/>
            <a:ext cx="2656570" cy="2070100"/>
            <a:chOff x="431" y="1570"/>
            <a:chExt cx="1697" cy="1304"/>
          </a:xfrm>
        </p:grpSpPr>
        <p:sp>
          <p:nvSpPr>
            <p:cNvPr id="13" name="Oval 5"/>
            <p:cNvSpPr>
              <a:spLocks noChangeArrowheads="1"/>
            </p:cNvSpPr>
            <p:nvPr/>
          </p:nvSpPr>
          <p:spPr bwMode="auto">
            <a:xfrm>
              <a:off x="431" y="1570"/>
              <a:ext cx="1656" cy="1304"/>
            </a:xfrm>
            <a:prstGeom prst="ellipse">
              <a:avLst/>
            </a:prstGeom>
            <a:solidFill>
              <a:srgbClr val="0000CC"/>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4" name="Rectangle 6"/>
            <p:cNvSpPr>
              <a:spLocks noChangeArrowheads="1"/>
            </p:cNvSpPr>
            <p:nvPr/>
          </p:nvSpPr>
          <p:spPr bwMode="auto">
            <a:xfrm>
              <a:off x="511" y="1992"/>
              <a:ext cx="1617"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s-ES_tradnl" sz="3600" b="1" dirty="0">
                  <a:solidFill>
                    <a:srgbClr val="FFFFCC"/>
                  </a:solidFill>
                  <a:latin typeface="Arial Narrow" panose="020B0606020202030204" pitchFamily="34" charset="0"/>
                </a:rPr>
                <a:t>POBLACIÓN</a:t>
              </a:r>
              <a:endParaRPr lang="es-ES_tradnl" sz="2800" b="1" dirty="0">
                <a:solidFill>
                  <a:srgbClr val="FFFFCC"/>
                </a:solidFill>
                <a:latin typeface="Arial Narrow" panose="020B0606020202030204" pitchFamily="34" charset="0"/>
              </a:endParaRPr>
            </a:p>
          </p:txBody>
        </p:sp>
      </p:grpSp>
    </p:spTree>
    <p:extLst>
      <p:ext uri="{BB962C8B-B14F-4D97-AF65-F5344CB8AC3E}">
        <p14:creationId xmlns:p14="http://schemas.microsoft.com/office/powerpoint/2010/main" val="4033709715"/>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76200"/>
            <a:ext cx="8785225" cy="792162"/>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VALIDEZ</a:t>
            </a:r>
          </a:p>
        </p:txBody>
      </p:sp>
      <p:sp>
        <p:nvSpPr>
          <p:cNvPr id="3" name="Rectangle 2"/>
          <p:cNvSpPr>
            <a:spLocks noChangeArrowheads="1"/>
          </p:cNvSpPr>
          <p:nvPr/>
        </p:nvSpPr>
        <p:spPr bwMode="auto">
          <a:xfrm>
            <a:off x="179388" y="914400"/>
            <a:ext cx="8785225" cy="1015663"/>
          </a:xfrm>
          <a:prstGeom prst="rect">
            <a:avLst/>
          </a:prstGeom>
          <a:solidFill>
            <a:schemeClr val="tx1"/>
          </a:solidFill>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just" eaLnBrk="1" hangingPunct="1">
              <a:defRPr/>
            </a:pPr>
            <a:r>
              <a:rPr lang="en-US" sz="3200" b="1" dirty="0" err="1">
                <a:solidFill>
                  <a:srgbClr val="990099"/>
                </a:solidFill>
                <a:cs typeface="Arial" charset="0"/>
              </a:rPr>
              <a:t>Validez</a:t>
            </a:r>
            <a:r>
              <a:rPr lang="en-US" sz="3200" b="1" dirty="0">
                <a:solidFill>
                  <a:srgbClr val="990099"/>
                </a:solidFill>
                <a:cs typeface="Arial" charset="0"/>
              </a:rPr>
              <a:t> </a:t>
            </a:r>
            <a:r>
              <a:rPr lang="en-US" sz="3200" b="1" dirty="0" err="1">
                <a:solidFill>
                  <a:srgbClr val="990099"/>
                </a:solidFill>
                <a:cs typeface="Arial" charset="0"/>
              </a:rPr>
              <a:t>interna</a:t>
            </a:r>
            <a:r>
              <a:rPr lang="en-US" sz="3200" b="1" dirty="0">
                <a:solidFill>
                  <a:srgbClr val="990099"/>
                </a:solidFill>
                <a:cs typeface="Arial" charset="0"/>
              </a:rPr>
              <a:t>: </a:t>
            </a:r>
            <a:r>
              <a:rPr lang="en-US" sz="2800" dirty="0" err="1">
                <a:solidFill>
                  <a:srgbClr val="6600FF"/>
                </a:solidFill>
                <a:cs typeface="Arial" charset="0"/>
              </a:rPr>
              <a:t>Contestar</a:t>
            </a:r>
            <a:r>
              <a:rPr lang="en-US" sz="2800" dirty="0">
                <a:solidFill>
                  <a:srgbClr val="6600FF"/>
                </a:solidFill>
                <a:cs typeface="Arial" charset="0"/>
              </a:rPr>
              <a:t> la </a:t>
            </a:r>
            <a:r>
              <a:rPr lang="en-US" sz="2800" dirty="0" err="1">
                <a:solidFill>
                  <a:srgbClr val="6600FF"/>
                </a:solidFill>
                <a:cs typeface="Arial" charset="0"/>
              </a:rPr>
              <a:t>pregunta</a:t>
            </a:r>
            <a:r>
              <a:rPr lang="en-US" sz="2800" dirty="0">
                <a:solidFill>
                  <a:srgbClr val="6600FF"/>
                </a:solidFill>
                <a:cs typeface="Arial" charset="0"/>
              </a:rPr>
              <a:t> de </a:t>
            </a:r>
            <a:r>
              <a:rPr lang="en-US" sz="2800" dirty="0" err="1">
                <a:solidFill>
                  <a:srgbClr val="6600FF"/>
                </a:solidFill>
                <a:cs typeface="Arial" charset="0"/>
              </a:rPr>
              <a:t>investigación</a:t>
            </a:r>
            <a:r>
              <a:rPr lang="en-US" sz="2800" dirty="0">
                <a:solidFill>
                  <a:srgbClr val="6600FF"/>
                </a:solidFill>
                <a:cs typeface="Arial" charset="0"/>
              </a:rPr>
              <a:t> y </a:t>
            </a:r>
            <a:r>
              <a:rPr lang="en-US" sz="2800" dirty="0" err="1">
                <a:solidFill>
                  <a:srgbClr val="6600FF"/>
                </a:solidFill>
                <a:cs typeface="Arial" charset="0"/>
              </a:rPr>
              <a:t>tener</a:t>
            </a:r>
            <a:r>
              <a:rPr lang="en-US" sz="2800" dirty="0">
                <a:solidFill>
                  <a:srgbClr val="6600FF"/>
                </a:solidFill>
                <a:cs typeface="Arial" charset="0"/>
              </a:rPr>
              <a:t> </a:t>
            </a:r>
            <a:r>
              <a:rPr lang="en-US" sz="2800" dirty="0" err="1">
                <a:solidFill>
                  <a:srgbClr val="6600FF"/>
                </a:solidFill>
                <a:cs typeface="Arial" charset="0"/>
              </a:rPr>
              <a:t>exactitud</a:t>
            </a:r>
            <a:r>
              <a:rPr lang="en-US" sz="2800" dirty="0">
                <a:solidFill>
                  <a:srgbClr val="6600FF"/>
                </a:solidFill>
                <a:cs typeface="Arial" charset="0"/>
              </a:rPr>
              <a:t> en </a:t>
            </a:r>
            <a:r>
              <a:rPr lang="en-US" sz="2800" dirty="0" err="1">
                <a:solidFill>
                  <a:srgbClr val="6600FF"/>
                </a:solidFill>
                <a:cs typeface="Arial" charset="0"/>
              </a:rPr>
              <a:t>las</a:t>
            </a:r>
            <a:r>
              <a:rPr lang="en-US" sz="2800" dirty="0">
                <a:solidFill>
                  <a:srgbClr val="6600FF"/>
                </a:solidFill>
                <a:cs typeface="Arial" charset="0"/>
              </a:rPr>
              <a:t> </a:t>
            </a:r>
            <a:r>
              <a:rPr lang="en-US" sz="2800" dirty="0" err="1">
                <a:solidFill>
                  <a:srgbClr val="6600FF"/>
                </a:solidFill>
                <a:cs typeface="Arial" charset="0"/>
              </a:rPr>
              <a:t>conclusiones</a:t>
            </a:r>
            <a:r>
              <a:rPr lang="en-US" sz="2800" dirty="0">
                <a:solidFill>
                  <a:srgbClr val="6600FF"/>
                </a:solidFill>
                <a:cs typeface="Arial" charset="0"/>
              </a:rPr>
              <a:t>. </a:t>
            </a:r>
          </a:p>
        </p:txBody>
      </p:sp>
      <p:sp>
        <p:nvSpPr>
          <p:cNvPr id="4" name="Oval 18"/>
          <p:cNvSpPr>
            <a:spLocks noChangeArrowheads="1"/>
          </p:cNvSpPr>
          <p:nvPr/>
        </p:nvSpPr>
        <p:spPr bwMode="auto">
          <a:xfrm>
            <a:off x="762000" y="2758023"/>
            <a:ext cx="2214562" cy="1585377"/>
          </a:xfrm>
          <a:prstGeom prst="ellipse">
            <a:avLst/>
          </a:prstGeom>
          <a:solidFill>
            <a:srgbClr val="CC3399"/>
          </a:solidFill>
          <a:ln w="12700">
            <a:solidFill>
              <a:srgbClr val="CC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5" name="Oval 19"/>
          <p:cNvSpPr>
            <a:spLocks noChangeArrowheads="1"/>
          </p:cNvSpPr>
          <p:nvPr/>
        </p:nvSpPr>
        <p:spPr bwMode="auto">
          <a:xfrm>
            <a:off x="4648200" y="2667000"/>
            <a:ext cx="2209800" cy="156156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6" name="Oval 20"/>
          <p:cNvSpPr>
            <a:spLocks noChangeArrowheads="1"/>
          </p:cNvSpPr>
          <p:nvPr/>
        </p:nvSpPr>
        <p:spPr bwMode="auto">
          <a:xfrm>
            <a:off x="2684462" y="4656138"/>
            <a:ext cx="1016000" cy="830262"/>
          </a:xfrm>
          <a:prstGeom prst="ellipse">
            <a:avLst/>
          </a:prstGeom>
          <a:solidFill>
            <a:srgbClr val="CC33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PE" sz="2800" dirty="0">
                <a:latin typeface="+mj-lt"/>
              </a:rPr>
              <a:t>A</a:t>
            </a:r>
            <a:endParaRPr lang="es-PE" sz="1400" dirty="0">
              <a:latin typeface="+mj-lt"/>
            </a:endParaRPr>
          </a:p>
        </p:txBody>
      </p:sp>
      <p:sp>
        <p:nvSpPr>
          <p:cNvPr id="7" name="Oval 21"/>
          <p:cNvSpPr>
            <a:spLocks noChangeArrowheads="1"/>
          </p:cNvSpPr>
          <p:nvPr/>
        </p:nvSpPr>
        <p:spPr bwMode="auto">
          <a:xfrm>
            <a:off x="6580187" y="4684712"/>
            <a:ext cx="1039814" cy="80168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PE" sz="3200" dirty="0">
                <a:latin typeface="+mj-lt"/>
              </a:rPr>
              <a:t>B</a:t>
            </a:r>
            <a:endParaRPr lang="es-PE" dirty="0">
              <a:latin typeface="+mj-lt"/>
            </a:endParaRPr>
          </a:p>
        </p:txBody>
      </p:sp>
      <p:sp>
        <p:nvSpPr>
          <p:cNvPr id="8" name="Arc 22"/>
          <p:cNvSpPr>
            <a:spLocks/>
          </p:cNvSpPr>
          <p:nvPr/>
        </p:nvSpPr>
        <p:spPr bwMode="auto">
          <a:xfrm>
            <a:off x="2609850" y="4059238"/>
            <a:ext cx="390525" cy="762000"/>
          </a:xfrm>
          <a:custGeom>
            <a:avLst/>
            <a:gdLst>
              <a:gd name="G0" fmla="+- 58 0 0"/>
              <a:gd name="G1" fmla="+- 21600 0 0"/>
              <a:gd name="G2" fmla="+- 21600 0 0"/>
              <a:gd name="T0" fmla="*/ 0 w 21658"/>
              <a:gd name="T1" fmla="*/ 0 h 21600"/>
              <a:gd name="T2" fmla="*/ 21658 w 21658"/>
              <a:gd name="T3" fmla="*/ 21600 h 21600"/>
              <a:gd name="T4" fmla="*/ 58 w 21658"/>
              <a:gd name="T5" fmla="*/ 21600 h 21600"/>
            </a:gdLst>
            <a:ahLst/>
            <a:cxnLst>
              <a:cxn ang="0">
                <a:pos x="T0" y="T1"/>
              </a:cxn>
              <a:cxn ang="0">
                <a:pos x="T2" y="T3"/>
              </a:cxn>
              <a:cxn ang="0">
                <a:pos x="T4" y="T5"/>
              </a:cxn>
            </a:cxnLst>
            <a:rect l="0" t="0" r="r" b="b"/>
            <a:pathLst>
              <a:path w="21658" h="21600" fill="none" extrusionOk="0">
                <a:moveTo>
                  <a:pt x="0" y="0"/>
                </a:moveTo>
                <a:cubicBezTo>
                  <a:pt x="19" y="0"/>
                  <a:pt x="38" y="-1"/>
                  <a:pt x="58" y="0"/>
                </a:cubicBezTo>
                <a:cubicBezTo>
                  <a:pt x="11987" y="0"/>
                  <a:pt x="21658" y="9670"/>
                  <a:pt x="21658" y="21600"/>
                </a:cubicBezTo>
              </a:path>
              <a:path w="21658" h="21600" stroke="0" extrusionOk="0">
                <a:moveTo>
                  <a:pt x="0" y="0"/>
                </a:moveTo>
                <a:cubicBezTo>
                  <a:pt x="19" y="0"/>
                  <a:pt x="38" y="-1"/>
                  <a:pt x="58" y="0"/>
                </a:cubicBezTo>
                <a:cubicBezTo>
                  <a:pt x="11987" y="0"/>
                  <a:pt x="21658" y="9670"/>
                  <a:pt x="21658" y="21600"/>
                </a:cubicBezTo>
                <a:lnTo>
                  <a:pt x="58" y="21600"/>
                </a:lnTo>
                <a:close/>
              </a:path>
            </a:pathLst>
          </a:custGeom>
          <a:noFill/>
          <a:ln w="76200" cap="rnd">
            <a:solidFill>
              <a:srgbClr val="FFC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9" name="Arc 23"/>
          <p:cNvSpPr>
            <a:spLocks/>
          </p:cNvSpPr>
          <p:nvPr/>
        </p:nvSpPr>
        <p:spPr bwMode="auto">
          <a:xfrm>
            <a:off x="6210300" y="4059238"/>
            <a:ext cx="769937" cy="693737"/>
          </a:xfrm>
          <a:custGeom>
            <a:avLst/>
            <a:gdLst>
              <a:gd name="G0" fmla="+- 24 0 0"/>
              <a:gd name="G1" fmla="+- 21600 0 0"/>
              <a:gd name="G2" fmla="+- 21600 0 0"/>
              <a:gd name="T0" fmla="*/ 0 w 21624"/>
              <a:gd name="T1" fmla="*/ 0 h 21600"/>
              <a:gd name="T2" fmla="*/ 21624 w 21624"/>
              <a:gd name="T3" fmla="*/ 21600 h 21600"/>
              <a:gd name="T4" fmla="*/ 24 w 21624"/>
              <a:gd name="T5" fmla="*/ 21600 h 21600"/>
            </a:gdLst>
            <a:ahLst/>
            <a:cxnLst>
              <a:cxn ang="0">
                <a:pos x="T0" y="T1"/>
              </a:cxn>
              <a:cxn ang="0">
                <a:pos x="T2" y="T3"/>
              </a:cxn>
              <a:cxn ang="0">
                <a:pos x="T4" y="T5"/>
              </a:cxn>
            </a:cxnLst>
            <a:rect l="0" t="0" r="r" b="b"/>
            <a:pathLst>
              <a:path w="21624" h="21600" fill="none" extrusionOk="0">
                <a:moveTo>
                  <a:pt x="0" y="0"/>
                </a:moveTo>
                <a:cubicBezTo>
                  <a:pt x="8" y="0"/>
                  <a:pt x="16" y="-1"/>
                  <a:pt x="24" y="0"/>
                </a:cubicBezTo>
                <a:cubicBezTo>
                  <a:pt x="11953" y="0"/>
                  <a:pt x="21624" y="9670"/>
                  <a:pt x="21624" y="21600"/>
                </a:cubicBezTo>
              </a:path>
              <a:path w="21624" h="21600" stroke="0" extrusionOk="0">
                <a:moveTo>
                  <a:pt x="0" y="0"/>
                </a:moveTo>
                <a:cubicBezTo>
                  <a:pt x="8" y="0"/>
                  <a:pt x="16" y="-1"/>
                  <a:pt x="24" y="0"/>
                </a:cubicBezTo>
                <a:cubicBezTo>
                  <a:pt x="11953" y="0"/>
                  <a:pt x="21624" y="9670"/>
                  <a:pt x="21624" y="21600"/>
                </a:cubicBezTo>
                <a:lnTo>
                  <a:pt x="24" y="21600"/>
                </a:lnTo>
                <a:close/>
              </a:path>
            </a:pathLst>
          </a:custGeom>
          <a:noFill/>
          <a:ln w="76200" cap="rnd">
            <a:solidFill>
              <a:srgbClr val="0000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0" name="Rectangle 24"/>
          <p:cNvSpPr>
            <a:spLocks noChangeArrowheads="1"/>
          </p:cNvSpPr>
          <p:nvPr/>
        </p:nvSpPr>
        <p:spPr bwMode="auto">
          <a:xfrm>
            <a:off x="6882187" y="2810271"/>
            <a:ext cx="1592262"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s-ES_tradnl" sz="3200" dirty="0"/>
              <a:t>Validez Externa</a:t>
            </a:r>
          </a:p>
        </p:txBody>
      </p:sp>
      <p:sp>
        <p:nvSpPr>
          <p:cNvPr id="11" name="Line 25"/>
          <p:cNvSpPr>
            <a:spLocks noChangeShapeType="1"/>
          </p:cNvSpPr>
          <p:nvPr/>
        </p:nvSpPr>
        <p:spPr bwMode="auto">
          <a:xfrm flipV="1">
            <a:off x="3749675" y="5105400"/>
            <a:ext cx="2727325" cy="15875"/>
          </a:xfrm>
          <a:prstGeom prst="line">
            <a:avLst/>
          </a:prstGeom>
          <a:noFill/>
          <a:ln w="50800">
            <a:solidFill>
              <a:srgbClr val="FF33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2" name="Rectangle 26"/>
          <p:cNvSpPr>
            <a:spLocks noChangeArrowheads="1"/>
          </p:cNvSpPr>
          <p:nvPr/>
        </p:nvSpPr>
        <p:spPr bwMode="auto">
          <a:xfrm>
            <a:off x="3749675" y="4527550"/>
            <a:ext cx="2947988"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es-ES_tradnl" sz="2800" b="1" dirty="0">
                <a:latin typeface="+mj-lt"/>
              </a:rPr>
              <a:t>Validez Interna</a:t>
            </a:r>
          </a:p>
        </p:txBody>
      </p:sp>
      <p:sp>
        <p:nvSpPr>
          <p:cNvPr id="13" name="Rectangle 27"/>
          <p:cNvSpPr>
            <a:spLocks noChangeArrowheads="1"/>
          </p:cNvSpPr>
          <p:nvPr/>
        </p:nvSpPr>
        <p:spPr bwMode="auto">
          <a:xfrm>
            <a:off x="2979737" y="2683411"/>
            <a:ext cx="1592263"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s-ES_tradnl" sz="3200" dirty="0"/>
              <a:t>Validez Externa</a:t>
            </a:r>
          </a:p>
        </p:txBody>
      </p:sp>
      <p:sp>
        <p:nvSpPr>
          <p:cNvPr id="14" name="Rectangle 15"/>
          <p:cNvSpPr>
            <a:spLocks noChangeArrowheads="1"/>
          </p:cNvSpPr>
          <p:nvPr/>
        </p:nvSpPr>
        <p:spPr bwMode="auto">
          <a:xfrm>
            <a:off x="945776" y="3226091"/>
            <a:ext cx="1866900"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spcBef>
                <a:spcPct val="50000"/>
              </a:spcBef>
            </a:pPr>
            <a:r>
              <a:rPr lang="es-ES_tradnl" sz="2000" b="1" dirty="0">
                <a:latin typeface="+mj-lt"/>
              </a:rPr>
              <a:t>POBLACIÓN (AULA A)</a:t>
            </a:r>
          </a:p>
        </p:txBody>
      </p:sp>
      <p:sp>
        <p:nvSpPr>
          <p:cNvPr id="15" name="Rectangle 16"/>
          <p:cNvSpPr>
            <a:spLocks noChangeArrowheads="1"/>
          </p:cNvSpPr>
          <p:nvPr/>
        </p:nvSpPr>
        <p:spPr bwMode="auto">
          <a:xfrm>
            <a:off x="4876800" y="3048000"/>
            <a:ext cx="1820863"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s-ES_tradnl" sz="2000" b="1" dirty="0">
                <a:latin typeface="+mj-lt"/>
              </a:rPr>
              <a:t>POBLACIÓN (AULA B)</a:t>
            </a:r>
          </a:p>
        </p:txBody>
      </p:sp>
    </p:spTree>
    <p:extLst>
      <p:ext uri="{BB962C8B-B14F-4D97-AF65-F5344CB8AC3E}">
        <p14:creationId xmlns:p14="http://schemas.microsoft.com/office/powerpoint/2010/main" val="121847562"/>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157288"/>
            <a:ext cx="828675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53539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ANÁLISIS DE ÍTEMS</a:t>
            </a:r>
          </a:p>
        </p:txBody>
      </p:sp>
      <p:sp>
        <p:nvSpPr>
          <p:cNvPr id="3" name="Rectangle 3"/>
          <p:cNvSpPr txBox="1">
            <a:spLocks noChangeArrowheads="1"/>
          </p:cNvSpPr>
          <p:nvPr/>
        </p:nvSpPr>
        <p:spPr bwMode="auto">
          <a:xfrm>
            <a:off x="179388" y="1052513"/>
            <a:ext cx="8640762" cy="720725"/>
          </a:xfrm>
          <a:prstGeom prst="rect">
            <a:avLst/>
          </a:prstGeom>
          <a:solidFill>
            <a:schemeClr val="tx1"/>
          </a:solidFill>
          <a:ln>
            <a:noFill/>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MX" altLang="es-PE" sz="3600" b="1" dirty="0">
                <a:solidFill>
                  <a:srgbClr val="FF0000"/>
                </a:solidFill>
                <a:latin typeface="Arial Narrow" panose="020B0606020202030204" pitchFamily="34" charset="0"/>
              </a:rPr>
              <a:t>ÍNDICE DE DIFICULTAD DE ÍTEM  </a:t>
            </a:r>
            <a:endParaRPr lang="es-ES" altLang="es-PE" sz="3600" b="1" dirty="0">
              <a:solidFill>
                <a:srgbClr val="FF0000"/>
              </a:solidFill>
              <a:latin typeface="Arial Narrow" panose="020B0606020202030204" pitchFamily="34" charset="0"/>
            </a:endParaRPr>
          </a:p>
        </p:txBody>
      </p:sp>
      <p:sp>
        <p:nvSpPr>
          <p:cNvPr id="4" name="Rectangle 3"/>
          <p:cNvSpPr txBox="1">
            <a:spLocks noChangeArrowheads="1"/>
          </p:cNvSpPr>
          <p:nvPr/>
        </p:nvSpPr>
        <p:spPr bwMode="auto">
          <a:xfrm>
            <a:off x="252413" y="1773238"/>
            <a:ext cx="8639175" cy="1439862"/>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800" b="1">
                <a:solidFill>
                  <a:srgbClr val="0000FF"/>
                </a:solidFill>
                <a:latin typeface="Arial Narrow" panose="020B0606020202030204" pitchFamily="34" charset="0"/>
              </a:rPr>
              <a:t>Es la proporción de sujetos que responden un ítem con respecto al total de sujetos que contestaron el instrumento, se expresa con la fórmula siguiente: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5138" y="3573463"/>
            <a:ext cx="4833937" cy="2143125"/>
          </a:xfrm>
          <a:prstGeom prst="rect">
            <a:avLst/>
          </a:prstGeom>
          <a:solidFill>
            <a:srgbClr val="FF0000"/>
          </a:solidFill>
          <a:ln w="57150">
            <a:solidFill>
              <a:srgbClr val="FFCC66"/>
            </a:solidFill>
            <a:miter lim="800000"/>
            <a:headEnd/>
            <a:tailEnd/>
          </a:ln>
        </p:spPr>
      </p:pic>
      <p:sp>
        <p:nvSpPr>
          <p:cNvPr id="6" name="Rectangle 3"/>
          <p:cNvSpPr txBox="1">
            <a:spLocks noChangeArrowheads="1"/>
          </p:cNvSpPr>
          <p:nvPr/>
        </p:nvSpPr>
        <p:spPr bwMode="auto">
          <a:xfrm>
            <a:off x="179388" y="4900613"/>
            <a:ext cx="8640762"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800" b="1" dirty="0">
                <a:solidFill>
                  <a:srgbClr val="FFFF00"/>
                </a:solidFill>
                <a:latin typeface="Arial Narrow" panose="020B0606020202030204" pitchFamily="34" charset="0"/>
              </a:rPr>
              <a:t>Donde:</a:t>
            </a:r>
          </a:p>
          <a:p>
            <a:pPr algn="just">
              <a:spcBef>
                <a:spcPct val="0"/>
              </a:spcBef>
              <a:buClrTx/>
              <a:buSzTx/>
              <a:buFontTx/>
              <a:buNone/>
            </a:pPr>
            <a:r>
              <a:rPr lang="es-ES" altLang="es-PE" sz="2800" b="1" dirty="0">
                <a:solidFill>
                  <a:srgbClr val="FFFF00"/>
                </a:solidFill>
                <a:latin typeface="Arial Narrow" panose="020B0606020202030204" pitchFamily="34" charset="0"/>
              </a:rPr>
              <a:t>ID     : Índice de dificultad.</a:t>
            </a:r>
          </a:p>
          <a:p>
            <a:pPr algn="just">
              <a:spcBef>
                <a:spcPct val="0"/>
              </a:spcBef>
              <a:buClrTx/>
              <a:buSzTx/>
              <a:buFontTx/>
              <a:buNone/>
            </a:pPr>
            <a:r>
              <a:rPr lang="es-ES" altLang="es-PE" sz="2400" b="1" dirty="0">
                <a:solidFill>
                  <a:srgbClr val="FFFF00"/>
                </a:solidFill>
                <a:latin typeface="Arial Narrow" panose="020B0606020202030204" pitchFamily="34" charset="0"/>
              </a:rPr>
              <a:t>SRCI : Nº de sujetos que respondieron correctamente al ítem.</a:t>
            </a:r>
          </a:p>
          <a:p>
            <a:pPr algn="just">
              <a:spcBef>
                <a:spcPct val="0"/>
              </a:spcBef>
              <a:buClrTx/>
              <a:buSzTx/>
              <a:buFontTx/>
              <a:buNone/>
            </a:pPr>
            <a:r>
              <a:rPr lang="es-ES" altLang="es-PE" sz="2800" b="1" dirty="0">
                <a:solidFill>
                  <a:srgbClr val="FFFF00"/>
                </a:solidFill>
                <a:latin typeface="Arial Narrow" panose="020B0606020202030204" pitchFamily="34" charset="0"/>
              </a:rPr>
              <a:t>N      : Nº de sujetos que respondieron la prueba.</a:t>
            </a:r>
          </a:p>
        </p:txBody>
      </p:sp>
      <p:graphicFrame>
        <p:nvGraphicFramePr>
          <p:cNvPr id="7" name="5 Objeto"/>
          <p:cNvGraphicFramePr>
            <a:graphicFrameLocks noChangeAspect="1"/>
          </p:cNvGraphicFramePr>
          <p:nvPr>
            <p:extLst>
              <p:ext uri="{D42A27DB-BD31-4B8C-83A1-F6EECF244321}">
                <p14:modId xmlns:p14="http://schemas.microsoft.com/office/powerpoint/2010/main" val="3169487079"/>
              </p:ext>
            </p:extLst>
          </p:nvPr>
        </p:nvGraphicFramePr>
        <p:xfrm>
          <a:off x="136525" y="3376613"/>
          <a:ext cx="3930650" cy="1524000"/>
        </p:xfrm>
        <a:graphic>
          <a:graphicData uri="http://schemas.openxmlformats.org/presentationml/2006/ole">
            <mc:AlternateContent xmlns:mc="http://schemas.openxmlformats.org/markup-compatibility/2006">
              <mc:Choice xmlns:v="urn:schemas-microsoft-com:vml" Requires="v">
                <p:oleObj name="Ecuación" r:id="rId3" imgW="1066337" imgH="393529" progId="Equation.3">
                  <p:embed/>
                </p:oleObj>
              </mc:Choice>
              <mc:Fallback>
                <p:oleObj name="Ecuación" r:id="rId3" imgW="1066337"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525" y="3376613"/>
                        <a:ext cx="3930650" cy="1524000"/>
                      </a:xfrm>
                      <a:prstGeom prst="rect">
                        <a:avLst/>
                      </a:prstGeom>
                      <a:solidFill>
                        <a:schemeClr val="tx1"/>
                      </a:solidFill>
                      <a:ln w="9525">
                        <a:solidFill>
                          <a:srgbClr val="FF6600"/>
                        </a:solidFill>
                        <a:miter lim="800000"/>
                        <a:headEnd/>
                        <a:tailEnd/>
                      </a:ln>
                    </p:spPr>
                  </p:pic>
                </p:oleObj>
              </mc:Fallback>
            </mc:AlternateContent>
          </a:graphicData>
        </a:graphic>
      </p:graphicFrame>
    </p:spTree>
    <p:extLst>
      <p:ext uri="{BB962C8B-B14F-4D97-AF65-F5344CB8AC3E}">
        <p14:creationId xmlns:p14="http://schemas.microsoft.com/office/powerpoint/2010/main" val="3619291432"/>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ANÁLISIS DE ÍTEMS</a:t>
            </a:r>
          </a:p>
        </p:txBody>
      </p:sp>
      <p:sp>
        <p:nvSpPr>
          <p:cNvPr id="3" name="Rectangle 3"/>
          <p:cNvSpPr txBox="1">
            <a:spLocks noChangeArrowheads="1"/>
          </p:cNvSpPr>
          <p:nvPr/>
        </p:nvSpPr>
        <p:spPr bwMode="auto">
          <a:xfrm>
            <a:off x="179388" y="981075"/>
            <a:ext cx="8640762" cy="719138"/>
          </a:xfrm>
          <a:prstGeom prst="rect">
            <a:avLst/>
          </a:prstGeom>
          <a:solidFill>
            <a:schemeClr val="tx1"/>
          </a:solidFill>
          <a:ln>
            <a:noFill/>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MX" altLang="es-PE" sz="3600" b="1" dirty="0">
                <a:solidFill>
                  <a:srgbClr val="FF0000"/>
                </a:solidFill>
                <a:latin typeface="Arial Narrow" panose="020B0606020202030204" pitchFamily="34" charset="0"/>
              </a:rPr>
              <a:t>ÍNDICE DE DISCRIMINACIÓN DE ÍTEM  </a:t>
            </a:r>
            <a:endParaRPr lang="es-ES" altLang="es-PE" sz="3600" b="1" dirty="0">
              <a:solidFill>
                <a:srgbClr val="FF0000"/>
              </a:solidFill>
              <a:latin typeface="Arial Narrow" panose="020B0606020202030204" pitchFamily="34" charset="0"/>
            </a:endParaRPr>
          </a:p>
        </p:txBody>
      </p:sp>
      <p:sp>
        <p:nvSpPr>
          <p:cNvPr id="4" name="Rectangle 3"/>
          <p:cNvSpPr txBox="1">
            <a:spLocks noChangeArrowheads="1"/>
          </p:cNvSpPr>
          <p:nvPr/>
        </p:nvSpPr>
        <p:spPr bwMode="auto">
          <a:xfrm>
            <a:off x="252413" y="1557338"/>
            <a:ext cx="8639175" cy="1727200"/>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800" b="1" dirty="0">
                <a:solidFill>
                  <a:srgbClr val="0000FF"/>
                </a:solidFill>
                <a:latin typeface="Arial Narrow" panose="020B0606020202030204" pitchFamily="34" charset="0"/>
              </a:rPr>
              <a:t>La </a:t>
            </a:r>
            <a:r>
              <a:rPr lang="es-ES" altLang="es-PE" sz="2800" b="1" i="1" dirty="0">
                <a:solidFill>
                  <a:srgbClr val="0000FF"/>
                </a:solidFill>
                <a:latin typeface="Arial Narrow" panose="020B0606020202030204" pitchFamily="34" charset="0"/>
              </a:rPr>
              <a:t>discriminación del ítem</a:t>
            </a:r>
            <a:r>
              <a:rPr lang="es-ES" altLang="es-PE" sz="2800" b="1" dirty="0">
                <a:solidFill>
                  <a:srgbClr val="0000FF"/>
                </a:solidFill>
                <a:latin typeface="Arial Narrow" panose="020B0606020202030204" pitchFamily="34" charset="0"/>
              </a:rPr>
              <a:t>, se refiere al poder de un reactivo para separar a aquellos sujetos que tienen dominio del rasgo que mide el ítem en comparación con aquellos que no tienen tal dominio.</a:t>
            </a:r>
          </a:p>
        </p:txBody>
      </p:sp>
      <p:sp>
        <p:nvSpPr>
          <p:cNvPr id="5" name="Rectangle 3"/>
          <p:cNvSpPr txBox="1">
            <a:spLocks noChangeArrowheads="1"/>
          </p:cNvSpPr>
          <p:nvPr/>
        </p:nvSpPr>
        <p:spPr bwMode="auto">
          <a:xfrm>
            <a:off x="179388" y="4878388"/>
            <a:ext cx="8640763"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800" b="1" dirty="0">
                <a:solidFill>
                  <a:srgbClr val="FFFF00"/>
                </a:solidFill>
                <a:latin typeface="Arial Narrow" panose="020B0606020202030204" pitchFamily="34" charset="0"/>
              </a:rPr>
              <a:t>Donde:</a:t>
            </a:r>
          </a:p>
          <a:p>
            <a:pPr algn="just">
              <a:spcBef>
                <a:spcPct val="0"/>
              </a:spcBef>
              <a:buClrTx/>
              <a:buSzTx/>
              <a:buFontTx/>
              <a:buNone/>
            </a:pPr>
            <a:r>
              <a:rPr lang="es-ES" altLang="es-PE" sz="2400" b="1" dirty="0">
                <a:solidFill>
                  <a:srgbClr val="FFFF00"/>
                </a:solidFill>
                <a:latin typeface="Arial Narrow" panose="020B0606020202030204" pitchFamily="34" charset="0"/>
              </a:rPr>
              <a:t>D     : Índice de discriminación del ítem</a:t>
            </a:r>
          </a:p>
          <a:p>
            <a:pPr algn="just">
              <a:spcBef>
                <a:spcPct val="0"/>
              </a:spcBef>
              <a:buClrTx/>
              <a:buSzTx/>
              <a:buFontTx/>
              <a:buNone/>
            </a:pPr>
            <a:r>
              <a:rPr lang="es-ES" altLang="es-PE" sz="2400" b="1" dirty="0">
                <a:solidFill>
                  <a:srgbClr val="FFFF00"/>
                </a:solidFill>
                <a:latin typeface="Arial Narrow" panose="020B0606020202030204" pitchFamily="34" charset="0"/>
              </a:rPr>
              <a:t>RCGS: Nº de respuestas correctas en el grupo superior.</a:t>
            </a:r>
          </a:p>
          <a:p>
            <a:pPr algn="just">
              <a:spcBef>
                <a:spcPct val="0"/>
              </a:spcBef>
              <a:buClrTx/>
              <a:buSzTx/>
              <a:buFontTx/>
              <a:buNone/>
            </a:pPr>
            <a:r>
              <a:rPr lang="es-ES" altLang="es-PE" sz="2400" b="1" dirty="0">
                <a:solidFill>
                  <a:srgbClr val="FFFF00"/>
                </a:solidFill>
                <a:latin typeface="Arial Narrow" panose="020B0606020202030204" pitchFamily="34" charset="0"/>
              </a:rPr>
              <a:t>RCGI: Nº de respuestas correctas en el grupo inferior.</a:t>
            </a:r>
          </a:p>
          <a:p>
            <a:pPr algn="just">
              <a:spcBef>
                <a:spcPct val="0"/>
              </a:spcBef>
              <a:buClrTx/>
              <a:buSzTx/>
              <a:buFontTx/>
              <a:buNone/>
            </a:pPr>
            <a:r>
              <a:rPr lang="es-ES" altLang="es-PE" sz="2400" b="1" dirty="0" err="1">
                <a:solidFill>
                  <a:srgbClr val="FFFF00"/>
                </a:solidFill>
                <a:latin typeface="Arial Narrow" panose="020B0606020202030204" pitchFamily="34" charset="0"/>
              </a:rPr>
              <a:t>Ngi</a:t>
            </a:r>
            <a:r>
              <a:rPr lang="es-ES" altLang="es-PE" sz="2400" b="1" dirty="0">
                <a:solidFill>
                  <a:srgbClr val="FFFF00"/>
                </a:solidFill>
                <a:latin typeface="Arial Narrow" panose="020B0606020202030204" pitchFamily="34" charset="0"/>
              </a:rPr>
              <a:t>   : Tamaño de uno de los grupos.</a:t>
            </a:r>
            <a:endParaRPr lang="es-ES" altLang="es-PE" sz="2800" b="1" dirty="0">
              <a:solidFill>
                <a:srgbClr val="FFFF00"/>
              </a:solidFill>
              <a:latin typeface="Arial Narrow" panose="020B0606020202030204" pitchFamily="34" charset="0"/>
            </a:endParaRPr>
          </a:p>
        </p:txBody>
      </p:sp>
      <p:graphicFrame>
        <p:nvGraphicFramePr>
          <p:cNvPr id="6" name="5 Objeto"/>
          <p:cNvGraphicFramePr>
            <a:graphicFrameLocks noChangeAspect="1"/>
          </p:cNvGraphicFramePr>
          <p:nvPr>
            <p:extLst>
              <p:ext uri="{D42A27DB-BD31-4B8C-83A1-F6EECF244321}">
                <p14:modId xmlns:p14="http://schemas.microsoft.com/office/powerpoint/2010/main" val="2644875207"/>
              </p:ext>
            </p:extLst>
          </p:nvPr>
        </p:nvGraphicFramePr>
        <p:xfrm>
          <a:off x="252413" y="3424610"/>
          <a:ext cx="2984500" cy="1071562"/>
        </p:xfrm>
        <a:graphic>
          <a:graphicData uri="http://schemas.openxmlformats.org/presentationml/2006/ole">
            <mc:AlternateContent xmlns:mc="http://schemas.openxmlformats.org/markup-compatibility/2006">
              <mc:Choice xmlns:v="urn:schemas-microsoft-com:vml" Requires="v">
                <p:oleObj name="Ecuación" r:id="rId2" imgW="1256755" imgH="444307" progId="Equation.3">
                  <p:embed/>
                </p:oleObj>
              </mc:Choice>
              <mc:Fallback>
                <p:oleObj name="Ecuación" r:id="rId2" imgW="1256755" imgH="444307"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3424610"/>
                        <a:ext cx="2984500" cy="1071562"/>
                      </a:xfrm>
                      <a:prstGeom prst="rect">
                        <a:avLst/>
                      </a:prstGeom>
                      <a:solidFill>
                        <a:schemeClr val="tx1"/>
                      </a:solidFill>
                      <a:ln w="9525">
                        <a:solidFill>
                          <a:srgbClr val="FF6600"/>
                        </a:solidFill>
                        <a:miter lim="800000"/>
                        <a:headEnd/>
                        <a:tailEnd/>
                      </a:ln>
                    </p:spPr>
                  </p:pic>
                </p:oleObj>
              </mc:Fallback>
            </mc:AlternateContent>
          </a:graphicData>
        </a:graphic>
      </p:graphicFrame>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38" y="3424238"/>
            <a:ext cx="5214937" cy="1949450"/>
          </a:xfrm>
          <a:prstGeom prst="rect">
            <a:avLst/>
          </a:prstGeom>
          <a:noFill/>
          <a:ln w="57150">
            <a:solidFill>
              <a:srgbClr val="FFCC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072959"/>
      </p:ext>
    </p:extLst>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4000" b="1" dirty="0">
                <a:effectLst>
                  <a:outerShdw blurRad="38100" dist="38100" dir="2700000" algn="tl">
                    <a:srgbClr val="000000"/>
                  </a:outerShdw>
                </a:effectLst>
                <a:latin typeface="Tahoma" pitchFamily="34" charset="0"/>
              </a:rPr>
              <a:t>ANÁLISIS DE ÍTEMS</a:t>
            </a:r>
          </a:p>
        </p:txBody>
      </p:sp>
      <p:sp>
        <p:nvSpPr>
          <p:cNvPr id="3" name="Rectangle 3"/>
          <p:cNvSpPr txBox="1">
            <a:spLocks noChangeArrowheads="1"/>
          </p:cNvSpPr>
          <p:nvPr/>
        </p:nvSpPr>
        <p:spPr bwMode="auto">
          <a:xfrm>
            <a:off x="179388" y="981075"/>
            <a:ext cx="8640762" cy="719138"/>
          </a:xfrm>
          <a:prstGeom prst="rect">
            <a:avLst/>
          </a:prstGeom>
          <a:solidFill>
            <a:schemeClr val="tx1"/>
          </a:solidFill>
          <a:ln>
            <a:noFill/>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s-MX" altLang="es-PE" sz="3600" b="1" dirty="0">
                <a:solidFill>
                  <a:srgbClr val="FF0000"/>
                </a:solidFill>
                <a:latin typeface="Arial Narrow" panose="020B0606020202030204" pitchFamily="34" charset="0"/>
              </a:rPr>
              <a:t>ÍNDICE DE HOMOGENEIDAD DEL ÍTEM (IH)</a:t>
            </a:r>
            <a:endParaRPr lang="es-ES" altLang="es-PE" sz="3600" b="1" dirty="0">
              <a:solidFill>
                <a:srgbClr val="FF0000"/>
              </a:solidFill>
              <a:latin typeface="Arial Narrow" panose="020B0606020202030204" pitchFamily="34" charset="0"/>
            </a:endParaRPr>
          </a:p>
        </p:txBody>
      </p:sp>
      <p:sp>
        <p:nvSpPr>
          <p:cNvPr id="4" name="Rectangle 3"/>
          <p:cNvSpPr txBox="1">
            <a:spLocks noChangeArrowheads="1"/>
          </p:cNvSpPr>
          <p:nvPr/>
        </p:nvSpPr>
        <p:spPr bwMode="auto">
          <a:xfrm>
            <a:off x="252413" y="1557338"/>
            <a:ext cx="8639175" cy="1223962"/>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400" b="1">
                <a:solidFill>
                  <a:srgbClr val="0000FF"/>
                </a:solidFill>
                <a:latin typeface="Arial Narrow" panose="020B0606020202030204" pitchFamily="34" charset="0"/>
              </a:rPr>
              <a:t>El índice de homogeneidad de un ítem, informa el grado en que el ítem está midiendo, similar a la globalidad del test; es decir, el grado en que es consistente, homogéneo con el total de la prueba. </a:t>
            </a:r>
          </a:p>
        </p:txBody>
      </p:sp>
      <p:graphicFrame>
        <p:nvGraphicFramePr>
          <p:cNvPr id="5" name="5 Objeto"/>
          <p:cNvGraphicFramePr>
            <a:graphicFrameLocks noChangeAspect="1"/>
          </p:cNvGraphicFramePr>
          <p:nvPr>
            <p:extLst>
              <p:ext uri="{D42A27DB-BD31-4B8C-83A1-F6EECF244321}">
                <p14:modId xmlns:p14="http://schemas.microsoft.com/office/powerpoint/2010/main" val="1563627115"/>
              </p:ext>
            </p:extLst>
          </p:nvPr>
        </p:nvGraphicFramePr>
        <p:xfrm>
          <a:off x="936625" y="2924175"/>
          <a:ext cx="7126288" cy="1879600"/>
        </p:xfrm>
        <a:graphic>
          <a:graphicData uri="http://schemas.openxmlformats.org/presentationml/2006/ole">
            <mc:AlternateContent xmlns:mc="http://schemas.openxmlformats.org/markup-compatibility/2006">
              <mc:Choice xmlns:v="urn:schemas-microsoft-com:vml" Requires="v">
                <p:oleObj name="Ecuación" r:id="rId2" imgW="3276600" imgH="850900" progId="Equation.3">
                  <p:embed/>
                </p:oleObj>
              </mc:Choice>
              <mc:Fallback>
                <p:oleObj name="Ecuación" r:id="rId2" imgW="3276600" imgH="8509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25" y="2924175"/>
                        <a:ext cx="7126288" cy="1879600"/>
                      </a:xfrm>
                      <a:prstGeom prst="rect">
                        <a:avLst/>
                      </a:prstGeom>
                      <a:solidFill>
                        <a:schemeClr val="tx1"/>
                      </a:solidFill>
                      <a:ln w="9525">
                        <a:solidFill>
                          <a:srgbClr val="FF6600"/>
                        </a:solidFill>
                        <a:miter lim="800000"/>
                        <a:headEnd/>
                        <a:tailEnd/>
                      </a:ln>
                    </p:spPr>
                  </p:pic>
                </p:oleObj>
              </mc:Fallback>
            </mc:AlternateContent>
          </a:graphicData>
        </a:graphic>
      </p:graphicFrame>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5013325"/>
            <a:ext cx="6408738"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595115"/>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25" y="115888"/>
            <a:ext cx="8310563" cy="562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74957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323850" y="188913"/>
            <a:ext cx="8496300" cy="719137"/>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buClr>
                <a:schemeClr val="tx2"/>
              </a:buClr>
              <a:buSzTx/>
              <a:buFontTx/>
              <a:buNone/>
            </a:pPr>
            <a:r>
              <a:rPr lang="es-ES_tradnl" altLang="es-ES" sz="4000" b="1" i="1">
                <a:solidFill>
                  <a:srgbClr val="FF0000"/>
                </a:solidFill>
                <a:latin typeface="Times New Roman" panose="02020603050405020304" pitchFamily="18" charset="0"/>
              </a:rPr>
              <a:t>EJEMPLO:</a:t>
            </a:r>
          </a:p>
          <a:p>
            <a:pPr>
              <a:buClr>
                <a:schemeClr val="tx2"/>
              </a:buClr>
              <a:buSzTx/>
              <a:buFontTx/>
              <a:buNone/>
            </a:pPr>
            <a:endParaRPr lang="es-ES_tradnl" altLang="es-ES" b="1" i="1">
              <a:solidFill>
                <a:srgbClr val="FF0066"/>
              </a:solidFill>
              <a:latin typeface="Times New Roman" panose="02020603050405020304" pitchFamily="18" charset="0"/>
            </a:endParaRPr>
          </a:p>
        </p:txBody>
      </p:sp>
      <p:sp>
        <p:nvSpPr>
          <p:cNvPr id="3" name="Text Box 3"/>
          <p:cNvSpPr txBox="1">
            <a:spLocks noChangeArrowheads="1"/>
          </p:cNvSpPr>
          <p:nvPr/>
        </p:nvSpPr>
        <p:spPr bwMode="auto">
          <a:xfrm>
            <a:off x="85725" y="4119563"/>
            <a:ext cx="1414463" cy="461962"/>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MX" altLang="es-ES" sz="2400" b="1">
                <a:solidFill>
                  <a:srgbClr val="0000FF"/>
                </a:solidFill>
                <a:latin typeface="Arial" panose="020B0604020202020204" pitchFamily="34" charset="0"/>
              </a:rPr>
              <a:t>FAMILIA</a:t>
            </a:r>
            <a:endParaRPr lang="es-ES" altLang="es-ES" sz="2400" b="1">
              <a:solidFill>
                <a:srgbClr val="0000FF"/>
              </a:solidFill>
              <a:latin typeface="Arial" panose="020B0604020202020204" pitchFamily="34" charset="0"/>
            </a:endParaRPr>
          </a:p>
        </p:txBody>
      </p:sp>
      <p:sp>
        <p:nvSpPr>
          <p:cNvPr id="4" name="AutoShape 4"/>
          <p:cNvSpPr>
            <a:spLocks/>
          </p:cNvSpPr>
          <p:nvPr/>
        </p:nvSpPr>
        <p:spPr bwMode="auto">
          <a:xfrm>
            <a:off x="1476375" y="2646363"/>
            <a:ext cx="609600" cy="3446462"/>
          </a:xfrm>
          <a:prstGeom prst="leftBrace">
            <a:avLst>
              <a:gd name="adj1" fmla="val 65593"/>
              <a:gd name="adj2" fmla="val 50000"/>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2400">
              <a:latin typeface="Arial" panose="020B0604020202020204" pitchFamily="34" charset="0"/>
            </a:endParaRPr>
          </a:p>
        </p:txBody>
      </p:sp>
      <p:sp>
        <p:nvSpPr>
          <p:cNvPr id="5" name="Rectangle 5"/>
          <p:cNvSpPr>
            <a:spLocks noChangeArrowheads="1"/>
          </p:cNvSpPr>
          <p:nvPr/>
        </p:nvSpPr>
        <p:spPr bwMode="auto">
          <a:xfrm>
            <a:off x="1876425" y="2625725"/>
            <a:ext cx="7267575"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Char char="•"/>
            </a:pPr>
            <a:r>
              <a:rPr lang="es-MX" altLang="es-ES" sz="2200" b="1">
                <a:latin typeface="Arial" panose="020B0604020202020204" pitchFamily="34" charset="0"/>
                <a:cs typeface="Arial" panose="020B0604020202020204" pitchFamily="34" charset="0"/>
              </a:rPr>
              <a:t> </a:t>
            </a:r>
            <a:r>
              <a:rPr lang="es-ES" altLang="es-ES" sz="2800" b="1">
                <a:latin typeface="Arial" panose="020B0604020202020204" pitchFamily="34" charset="0"/>
                <a:cs typeface="Arial" panose="020B0604020202020204" pitchFamily="34" charset="0"/>
              </a:rPr>
              <a:t>Número de personas que componen.</a:t>
            </a:r>
            <a:endParaRPr lang="es-MX" altLang="es-ES" sz="2800">
              <a:latin typeface="Times New Roman" panose="02020603050405020304" pitchFamily="18" charset="0"/>
            </a:endParaRPr>
          </a:p>
          <a:p>
            <a:pPr eaLnBrk="1" hangingPunct="1">
              <a:spcBef>
                <a:spcPct val="0"/>
              </a:spcBef>
              <a:buClrTx/>
              <a:buSzTx/>
              <a:buFontTx/>
              <a:buChar char="•"/>
            </a:pPr>
            <a:r>
              <a:rPr lang="es-MX" altLang="es-ES" sz="2800" b="1">
                <a:latin typeface="Arial" panose="020B0604020202020204" pitchFamily="34" charset="0"/>
                <a:cs typeface="Arial" panose="020B0604020202020204" pitchFamily="34" charset="0"/>
              </a:rPr>
              <a:t> Número de personas que trabajan.</a:t>
            </a:r>
          </a:p>
          <a:p>
            <a:pPr eaLnBrk="1" hangingPunct="1">
              <a:spcBef>
                <a:spcPct val="0"/>
              </a:spcBef>
              <a:buClrTx/>
              <a:buSzTx/>
              <a:buFontTx/>
              <a:buChar char="•"/>
            </a:pPr>
            <a:r>
              <a:rPr lang="es-MX" altLang="es-ES" sz="2800" b="1">
                <a:latin typeface="Arial" panose="020B0604020202020204" pitchFamily="34" charset="0"/>
                <a:cs typeface="Arial" panose="020B0604020202020204" pitchFamily="34" charset="0"/>
              </a:rPr>
              <a:t> Ocupación.</a:t>
            </a:r>
          </a:p>
          <a:p>
            <a:pPr eaLnBrk="1" hangingPunct="1">
              <a:spcBef>
                <a:spcPct val="0"/>
              </a:spcBef>
              <a:buClrTx/>
              <a:buSzTx/>
              <a:buFontTx/>
              <a:buChar char="•"/>
            </a:pPr>
            <a:r>
              <a:rPr lang="es-MX" altLang="es-ES" sz="2800" b="1">
                <a:latin typeface="Arial" panose="020B0604020202020204" pitchFamily="34" charset="0"/>
                <a:cs typeface="Arial" panose="020B0604020202020204" pitchFamily="34" charset="0"/>
              </a:rPr>
              <a:t> Número de personas que estudian.</a:t>
            </a:r>
          </a:p>
          <a:p>
            <a:pPr eaLnBrk="1" hangingPunct="1">
              <a:spcBef>
                <a:spcPct val="0"/>
              </a:spcBef>
              <a:buClrTx/>
              <a:buSzTx/>
              <a:buFontTx/>
              <a:buChar char="•"/>
            </a:pPr>
            <a:r>
              <a:rPr lang="es-MX" altLang="es-ES" sz="2800" b="1">
                <a:latin typeface="Arial" panose="020B0604020202020204" pitchFamily="34" charset="0"/>
                <a:cs typeface="Arial" panose="020B0604020202020204" pitchFamily="34" charset="0"/>
              </a:rPr>
              <a:t> Niveles de Escolaridad.</a:t>
            </a:r>
          </a:p>
          <a:p>
            <a:pPr eaLnBrk="1" hangingPunct="1">
              <a:spcBef>
                <a:spcPct val="0"/>
              </a:spcBef>
              <a:buClrTx/>
              <a:buSzTx/>
              <a:buFontTx/>
              <a:buChar char="•"/>
            </a:pPr>
            <a:r>
              <a:rPr lang="es-MX" altLang="es-ES" sz="2800" b="1">
                <a:latin typeface="Arial" panose="020B0604020202020204" pitchFamily="34" charset="0"/>
                <a:cs typeface="Arial" panose="020B0604020202020204" pitchFamily="34" charset="0"/>
              </a:rPr>
              <a:t> Ingresos y Gastos.</a:t>
            </a:r>
          </a:p>
          <a:p>
            <a:pPr eaLnBrk="1" hangingPunct="1">
              <a:spcBef>
                <a:spcPct val="0"/>
              </a:spcBef>
              <a:buClrTx/>
              <a:buSzTx/>
              <a:buFontTx/>
              <a:buChar char="•"/>
            </a:pPr>
            <a:r>
              <a:rPr lang="es-MX" altLang="es-ES" sz="2800" b="1">
                <a:latin typeface="Arial" panose="020B0604020202020204" pitchFamily="34" charset="0"/>
                <a:cs typeface="Arial" panose="020B0604020202020204" pitchFamily="34" charset="0"/>
              </a:rPr>
              <a:t> Propiedad de la vivienda.</a:t>
            </a:r>
          </a:p>
          <a:p>
            <a:pPr eaLnBrk="1" hangingPunct="1">
              <a:spcBef>
                <a:spcPct val="0"/>
              </a:spcBef>
              <a:buClrTx/>
              <a:buSzTx/>
              <a:buFontTx/>
              <a:buChar char="•"/>
            </a:pPr>
            <a:r>
              <a:rPr lang="es-MX" altLang="es-ES" sz="2800" b="1">
                <a:latin typeface="Arial" panose="020B0604020202020204" pitchFamily="34" charset="0"/>
                <a:cs typeface="Arial" panose="020B0604020202020204" pitchFamily="34" charset="0"/>
              </a:rPr>
              <a:t> Datos generales de la vivienda</a:t>
            </a:r>
            <a:r>
              <a:rPr lang="es-MX" altLang="es-ES" sz="2200" b="1">
                <a:latin typeface="Arial" panose="020B0604020202020204" pitchFamily="34" charset="0"/>
                <a:cs typeface="Arial" panose="020B0604020202020204" pitchFamily="34" charset="0"/>
              </a:rPr>
              <a:t>.</a:t>
            </a:r>
          </a:p>
        </p:txBody>
      </p:sp>
      <p:sp>
        <p:nvSpPr>
          <p:cNvPr id="6" name="2 Llamada de flecha hacia abajo"/>
          <p:cNvSpPr/>
          <p:nvPr/>
        </p:nvSpPr>
        <p:spPr>
          <a:xfrm>
            <a:off x="198438" y="1249363"/>
            <a:ext cx="1887537" cy="1603375"/>
          </a:xfrm>
          <a:prstGeom prst="downArrowCallout">
            <a:avLst>
              <a:gd name="adj1" fmla="val 23352"/>
              <a:gd name="adj2" fmla="val 23352"/>
              <a:gd name="adj3" fmla="val 22528"/>
              <a:gd name="adj4" fmla="val 39528"/>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 sz="2800" b="1" dirty="0">
                <a:solidFill>
                  <a:srgbClr val="FF0000"/>
                </a:solidFill>
              </a:rPr>
              <a:t>UNIDAD</a:t>
            </a:r>
          </a:p>
        </p:txBody>
      </p:sp>
      <p:sp>
        <p:nvSpPr>
          <p:cNvPr id="7" name="11 Llamada de flecha hacia abajo"/>
          <p:cNvSpPr/>
          <p:nvPr/>
        </p:nvSpPr>
        <p:spPr>
          <a:xfrm>
            <a:off x="2601913" y="1249363"/>
            <a:ext cx="5641975" cy="1376362"/>
          </a:xfrm>
          <a:prstGeom prst="downArrowCallout">
            <a:avLst>
              <a:gd name="adj1" fmla="val 38009"/>
              <a:gd name="adj2" fmla="val 28664"/>
              <a:gd name="adj3" fmla="val 22528"/>
              <a:gd name="adj4" fmla="val 44040"/>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spcBef>
                <a:spcPct val="20000"/>
              </a:spcBef>
              <a:buClr>
                <a:schemeClr val="tx2"/>
              </a:buClr>
              <a:defRPr/>
            </a:pPr>
            <a:r>
              <a:rPr lang="es-ES_tradnl" sz="2800" b="1" i="1" dirty="0">
                <a:solidFill>
                  <a:srgbClr val="FF0000"/>
                </a:solidFill>
                <a:latin typeface="Times New Roman" pitchFamily="18" charset="0"/>
              </a:rPr>
              <a:t>CARACTERÍSTICAS A ESTUDIAR</a:t>
            </a:r>
          </a:p>
        </p:txBody>
      </p:sp>
    </p:spTree>
    <p:extLst>
      <p:ext uri="{BB962C8B-B14F-4D97-AF65-F5344CB8AC3E}">
        <p14:creationId xmlns:p14="http://schemas.microsoft.com/office/powerpoint/2010/main" val="1147648438"/>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CONFIABILIDAD DE INSTRUMENTOS</a:t>
            </a:r>
          </a:p>
        </p:txBody>
      </p:sp>
      <p:sp>
        <p:nvSpPr>
          <p:cNvPr id="3" name="Rectangle 3"/>
          <p:cNvSpPr txBox="1">
            <a:spLocks noChangeArrowheads="1"/>
          </p:cNvSpPr>
          <p:nvPr/>
        </p:nvSpPr>
        <p:spPr bwMode="auto">
          <a:xfrm>
            <a:off x="252413" y="1052513"/>
            <a:ext cx="8639175" cy="3097212"/>
          </a:xfrm>
          <a:prstGeom prst="rect">
            <a:avLst/>
          </a:prstGeom>
          <a:solidFill>
            <a:schemeClr val="tx1"/>
          </a:solidFill>
          <a:ln w="57150">
            <a:solidFill>
              <a:srgbClr val="FF6600"/>
            </a:solidFill>
            <a:miter lim="800000"/>
            <a:headEnd/>
            <a:tailEnd/>
          </a:ln>
        </p:spPr>
        <p:txBody>
          <a:bodyPr/>
          <a:lstStyle>
            <a:lvl1pPr eaLnBrk="0" hangingPunct="0">
              <a:defRPr>
                <a:solidFill>
                  <a:schemeClr val="tx1"/>
                </a:solidFill>
                <a:latin typeface="Arial Narrow" pitchFamily="34" charset="0"/>
              </a:defRPr>
            </a:lvl1pPr>
            <a:lvl2pPr marL="742950" indent="-285750" eaLnBrk="0" hangingPunct="0">
              <a:defRPr>
                <a:solidFill>
                  <a:schemeClr val="tx1"/>
                </a:solidFill>
                <a:latin typeface="Arial Narrow" pitchFamily="34" charset="0"/>
              </a:defRPr>
            </a:lvl2pPr>
            <a:lvl3pPr marL="1143000" indent="-228600" eaLnBrk="0" hangingPunct="0">
              <a:defRPr>
                <a:solidFill>
                  <a:schemeClr val="tx1"/>
                </a:solidFill>
                <a:latin typeface="Arial Narrow" pitchFamily="34" charset="0"/>
              </a:defRPr>
            </a:lvl3pPr>
            <a:lvl4pPr marL="1600200" indent="-228600" eaLnBrk="0" hangingPunct="0">
              <a:defRPr>
                <a:solidFill>
                  <a:schemeClr val="tx1"/>
                </a:solidFill>
                <a:latin typeface="Arial Narrow" pitchFamily="34" charset="0"/>
              </a:defRPr>
            </a:lvl4pPr>
            <a:lvl5pPr marL="2057400" indent="-228600" eaLnBrk="0" hangingPunct="0">
              <a:defRPr>
                <a:solidFill>
                  <a:schemeClr val="tx1"/>
                </a:solidFill>
                <a:latin typeface="Arial Narrow" pitchFamily="34" charset="0"/>
              </a:defRPr>
            </a:lvl5pPr>
            <a:lvl6pPr marL="2514600" indent="-228600" eaLnBrk="0" fontAlgn="base" hangingPunct="0">
              <a:spcBef>
                <a:spcPct val="0"/>
              </a:spcBef>
              <a:spcAft>
                <a:spcPct val="0"/>
              </a:spcAft>
              <a:defRPr>
                <a:solidFill>
                  <a:schemeClr val="tx1"/>
                </a:solidFill>
                <a:latin typeface="Arial Narrow" pitchFamily="34" charset="0"/>
              </a:defRPr>
            </a:lvl6pPr>
            <a:lvl7pPr marL="2971800" indent="-228600" eaLnBrk="0" fontAlgn="base" hangingPunct="0">
              <a:spcBef>
                <a:spcPct val="0"/>
              </a:spcBef>
              <a:spcAft>
                <a:spcPct val="0"/>
              </a:spcAft>
              <a:defRPr>
                <a:solidFill>
                  <a:schemeClr val="tx1"/>
                </a:solidFill>
                <a:latin typeface="Arial Narrow" pitchFamily="34" charset="0"/>
              </a:defRPr>
            </a:lvl7pPr>
            <a:lvl8pPr marL="3429000" indent="-228600" eaLnBrk="0" fontAlgn="base" hangingPunct="0">
              <a:spcBef>
                <a:spcPct val="0"/>
              </a:spcBef>
              <a:spcAft>
                <a:spcPct val="0"/>
              </a:spcAft>
              <a:defRPr>
                <a:solidFill>
                  <a:schemeClr val="tx1"/>
                </a:solidFill>
                <a:latin typeface="Arial Narrow" pitchFamily="34" charset="0"/>
              </a:defRPr>
            </a:lvl8pPr>
            <a:lvl9pPr marL="3886200" indent="-228600" eaLnBrk="0" fontAlgn="base" hangingPunct="0">
              <a:spcBef>
                <a:spcPct val="0"/>
              </a:spcBef>
              <a:spcAft>
                <a:spcPct val="0"/>
              </a:spcAft>
              <a:defRPr>
                <a:solidFill>
                  <a:schemeClr val="tx1"/>
                </a:solidFill>
                <a:latin typeface="Arial Narrow" pitchFamily="34" charset="0"/>
              </a:defRPr>
            </a:lvl9pPr>
          </a:lstStyle>
          <a:p>
            <a:pPr marL="342900" indent="-342900" algn="just">
              <a:buClr>
                <a:srgbClr val="FF0000"/>
              </a:buClr>
              <a:buFont typeface="Wingdings" pitchFamily="2" charset="2"/>
              <a:buChar char="q"/>
              <a:defRPr/>
            </a:pPr>
            <a:r>
              <a:rPr lang="es-ES" sz="2500" b="1" dirty="0">
                <a:solidFill>
                  <a:srgbClr val="0000FF"/>
                </a:solidFill>
              </a:rPr>
              <a:t>La confiabilidad es una medida de determinación de la ESTABILIDAD y la CONSISTENCIA INTERNA del instrumento. </a:t>
            </a:r>
          </a:p>
          <a:p>
            <a:pPr marL="342900" indent="-342900" algn="just">
              <a:buClr>
                <a:srgbClr val="FF0000"/>
              </a:buClr>
              <a:buFont typeface="Wingdings" pitchFamily="2" charset="2"/>
              <a:buChar char="q"/>
              <a:defRPr/>
            </a:pPr>
            <a:r>
              <a:rPr lang="es-ES" sz="2500" b="1" dirty="0">
                <a:solidFill>
                  <a:srgbClr val="0000FF"/>
                </a:solidFill>
              </a:rPr>
              <a:t>Un instrumento es estable si, aplicado repetidas veces a los mismos fenómenos, bajo las mismas condiciones, arroja resultados consistentes (congruentes). </a:t>
            </a:r>
          </a:p>
          <a:p>
            <a:pPr marL="342900" indent="-342900" algn="just">
              <a:buClr>
                <a:srgbClr val="FF0000"/>
              </a:buClr>
              <a:buFont typeface="Wingdings" pitchFamily="2" charset="2"/>
              <a:buChar char="q"/>
              <a:defRPr/>
            </a:pPr>
            <a:r>
              <a:rPr lang="es-ES" sz="2500" b="1" dirty="0">
                <a:solidFill>
                  <a:srgbClr val="0000FF"/>
                </a:solidFill>
              </a:rPr>
              <a:t>Consistencia interna propiedad del instrumento según la cual, cada parte del mismo mide de la misma manera que las otras partes. </a:t>
            </a:r>
          </a:p>
          <a:p>
            <a:pPr algn="just">
              <a:defRPr/>
            </a:pPr>
            <a:endParaRPr lang="es-ES" sz="2500" b="1" dirty="0">
              <a:solidFill>
                <a:srgbClr val="0000FF"/>
              </a:solidFill>
            </a:endParaRPr>
          </a:p>
          <a:p>
            <a:pPr algn="just">
              <a:defRPr/>
            </a:pPr>
            <a:endParaRPr lang="es-ES" sz="2500" b="1" dirty="0">
              <a:solidFill>
                <a:srgbClr val="0000FF"/>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4292600"/>
            <a:ext cx="6067425" cy="2305050"/>
          </a:xfrm>
          <a:prstGeom prst="rect">
            <a:avLst/>
          </a:prstGeom>
          <a:solidFill>
            <a:schemeClr val="tx1"/>
          </a:solidFill>
          <a:ln>
            <a:noFill/>
          </a:ln>
          <a:effectLst/>
        </p:spPr>
      </p:pic>
    </p:spTree>
    <p:extLst>
      <p:ext uri="{BB962C8B-B14F-4D97-AF65-F5344CB8AC3E}">
        <p14:creationId xmlns:p14="http://schemas.microsoft.com/office/powerpoint/2010/main" val="6493111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ALFA DE CRONBACH</a:t>
            </a:r>
          </a:p>
        </p:txBody>
      </p:sp>
      <p:sp>
        <p:nvSpPr>
          <p:cNvPr id="3" name="Rectangle 3"/>
          <p:cNvSpPr txBox="1">
            <a:spLocks noChangeArrowheads="1"/>
          </p:cNvSpPr>
          <p:nvPr/>
        </p:nvSpPr>
        <p:spPr bwMode="auto">
          <a:xfrm>
            <a:off x="252413" y="1052513"/>
            <a:ext cx="8666162" cy="3168650"/>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800" b="1">
                <a:solidFill>
                  <a:srgbClr val="0000FF"/>
                </a:solidFill>
                <a:latin typeface="Arial Narrow" panose="020B0606020202030204" pitchFamily="34" charset="0"/>
              </a:rPr>
              <a:t>Para evaluar la confiabilidad es común emplear el COEFICIENTE ALFA DE CRONBACH, cuando las alternativas de respuestas son policotómicas, como la escala de tipo Likert que puede tomar valores entre 0 y 1. Donde: Confiabilidad nula = 0 y confiabilidad total = 1. El coeficiente </a:t>
            </a:r>
            <a:r>
              <a:rPr lang="es-ES" altLang="es-PE" sz="2800" b="1">
                <a:solidFill>
                  <a:srgbClr val="FF0000"/>
                </a:solidFill>
                <a:latin typeface="Arial Narrow" panose="020B0606020202030204" pitchFamily="34" charset="0"/>
              </a:rPr>
              <a:t>α</a:t>
            </a:r>
            <a:r>
              <a:rPr lang="es-ES" altLang="es-PE" sz="2800" b="1">
                <a:solidFill>
                  <a:srgbClr val="0000FF"/>
                </a:solidFill>
                <a:latin typeface="Arial Narrow" panose="020B0606020202030204" pitchFamily="34" charset="0"/>
              </a:rPr>
              <a:t> de Cronbach, se calcula por medio de la varianza de los ítems, y la varianza del puntaje total. </a:t>
            </a:r>
            <a:endParaRPr lang="es-ES" altLang="es-PE" sz="2500" b="1">
              <a:solidFill>
                <a:srgbClr val="0000FF"/>
              </a:solidFill>
              <a:latin typeface="Arial Narrow" panose="020B0606020202030204" pitchFamily="34" charset="0"/>
            </a:endParaRPr>
          </a:p>
        </p:txBody>
      </p:sp>
      <p:graphicFrame>
        <p:nvGraphicFramePr>
          <p:cNvPr id="4" name="1 Objeto"/>
          <p:cNvGraphicFramePr>
            <a:graphicFrameLocks noChangeAspect="1"/>
          </p:cNvGraphicFramePr>
          <p:nvPr>
            <p:extLst>
              <p:ext uri="{D42A27DB-BD31-4B8C-83A1-F6EECF244321}">
                <p14:modId xmlns:p14="http://schemas.microsoft.com/office/powerpoint/2010/main" val="1221049667"/>
              </p:ext>
            </p:extLst>
          </p:nvPr>
        </p:nvGraphicFramePr>
        <p:xfrm>
          <a:off x="5580063" y="4365625"/>
          <a:ext cx="3203575" cy="2151063"/>
        </p:xfrm>
        <a:graphic>
          <a:graphicData uri="http://schemas.openxmlformats.org/presentationml/2006/ole">
            <mc:AlternateContent xmlns:mc="http://schemas.openxmlformats.org/markup-compatibility/2006">
              <mc:Choice xmlns:v="urn:schemas-microsoft-com:vml" Requires="v">
                <p:oleObj name="Ecuación" r:id="rId2" imgW="1333500" imgH="863600" progId="Equation.3">
                  <p:embed/>
                </p:oleObj>
              </mc:Choice>
              <mc:Fallback>
                <p:oleObj name="Ecuación" r:id="rId2" imgW="1333500" imgH="8636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4365625"/>
                        <a:ext cx="3203575" cy="2151063"/>
                      </a:xfrm>
                      <a:prstGeom prst="rect">
                        <a:avLst/>
                      </a:prstGeom>
                      <a:solidFill>
                        <a:schemeClr val="tx1"/>
                      </a:solidFill>
                      <a:ln w="9525">
                        <a:solidFill>
                          <a:srgbClr val="FF6600"/>
                        </a:solidFill>
                        <a:miter lim="800000"/>
                        <a:headEnd/>
                        <a:tailEnd/>
                      </a:ln>
                    </p:spPr>
                  </p:pic>
                </p:oleObj>
              </mc:Fallback>
            </mc:AlternateContent>
          </a:graphicData>
        </a:graphic>
      </p:graphicFrame>
      <p:sp>
        <p:nvSpPr>
          <p:cNvPr id="5" name="Rectangle 3"/>
          <p:cNvSpPr txBox="1">
            <a:spLocks noChangeArrowheads="1"/>
          </p:cNvSpPr>
          <p:nvPr/>
        </p:nvSpPr>
        <p:spPr bwMode="auto">
          <a:xfrm>
            <a:off x="252413" y="4437063"/>
            <a:ext cx="5111750" cy="2232025"/>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l-GR" altLang="es-PE" sz="2400" b="1" dirty="0">
                <a:solidFill>
                  <a:srgbClr val="0000FF"/>
                </a:solidFill>
                <a:latin typeface="Arial Narrow" panose="020B0606020202030204" pitchFamily="34" charset="0"/>
              </a:rPr>
              <a:t>α</a:t>
            </a:r>
            <a:r>
              <a:rPr lang="es-ES" altLang="es-PE" sz="2400" b="1" dirty="0">
                <a:solidFill>
                  <a:srgbClr val="0000FF"/>
                </a:solidFill>
                <a:latin typeface="Arial Narrow" panose="020B0606020202030204" pitchFamily="34" charset="0"/>
              </a:rPr>
              <a:t>:    Coeficiente de confiabilidad de la</a:t>
            </a:r>
          </a:p>
          <a:p>
            <a:pPr algn="just">
              <a:spcBef>
                <a:spcPct val="0"/>
              </a:spcBef>
              <a:buClrTx/>
              <a:buSzTx/>
              <a:buFontTx/>
              <a:buNone/>
            </a:pPr>
            <a:r>
              <a:rPr lang="es-ES" altLang="es-PE" sz="2400" b="1" dirty="0">
                <a:solidFill>
                  <a:srgbClr val="0000FF"/>
                </a:solidFill>
                <a:latin typeface="Arial Narrow" panose="020B0606020202030204" pitchFamily="34" charset="0"/>
              </a:rPr>
              <a:t>       prueba o cuestionario.</a:t>
            </a:r>
          </a:p>
          <a:p>
            <a:pPr algn="just">
              <a:spcBef>
                <a:spcPct val="0"/>
              </a:spcBef>
              <a:buClrTx/>
              <a:buSzTx/>
              <a:buFontTx/>
              <a:buNone/>
            </a:pPr>
            <a:r>
              <a:rPr lang="es-ES" altLang="es-PE" sz="2400" b="1" dirty="0">
                <a:solidFill>
                  <a:srgbClr val="0000FF"/>
                </a:solidFill>
                <a:latin typeface="Arial Narrow" panose="020B0606020202030204" pitchFamily="34" charset="0"/>
              </a:rPr>
              <a:t>K   :  Nº de ítems del instrumento.</a:t>
            </a:r>
          </a:p>
          <a:p>
            <a:pPr algn="just">
              <a:spcBef>
                <a:spcPct val="0"/>
              </a:spcBef>
              <a:buClrTx/>
              <a:buSzTx/>
              <a:buFontTx/>
              <a:buNone/>
            </a:pPr>
            <a:r>
              <a:rPr lang="es-ES" altLang="es-PE" sz="2400" b="1" dirty="0">
                <a:solidFill>
                  <a:srgbClr val="0000FF"/>
                </a:solidFill>
                <a:latin typeface="Arial Narrow" panose="020B0606020202030204" pitchFamily="34" charset="0"/>
              </a:rPr>
              <a:t>S</a:t>
            </a:r>
            <a:r>
              <a:rPr lang="es-ES" altLang="es-PE" sz="2400" b="1" baseline="30000" dirty="0">
                <a:solidFill>
                  <a:srgbClr val="0000FF"/>
                </a:solidFill>
                <a:latin typeface="Arial Narrow" panose="020B0606020202030204" pitchFamily="34" charset="0"/>
              </a:rPr>
              <a:t>2</a:t>
            </a:r>
            <a:r>
              <a:rPr lang="es-ES" altLang="es-PE" sz="2400" b="1" baseline="-25000" dirty="0">
                <a:solidFill>
                  <a:srgbClr val="0000FF"/>
                </a:solidFill>
                <a:latin typeface="Arial Narrow" panose="020B0606020202030204" pitchFamily="34" charset="0"/>
              </a:rPr>
              <a:t>t</a:t>
            </a:r>
            <a:r>
              <a:rPr lang="es-ES" altLang="es-PE" sz="2400" b="1" dirty="0">
                <a:solidFill>
                  <a:srgbClr val="0000FF"/>
                </a:solidFill>
                <a:latin typeface="Arial Narrow" panose="020B0606020202030204" pitchFamily="34" charset="0"/>
              </a:rPr>
              <a:t> : Varianza total del instrumento (filas).</a:t>
            </a:r>
          </a:p>
          <a:p>
            <a:pPr algn="just">
              <a:spcBef>
                <a:spcPct val="0"/>
              </a:spcBef>
              <a:buClrTx/>
              <a:buSzTx/>
              <a:buFontTx/>
              <a:buNone/>
            </a:pPr>
            <a:r>
              <a:rPr lang="es-ES" altLang="es-PE" sz="2400" b="1" dirty="0">
                <a:solidFill>
                  <a:srgbClr val="0000FF"/>
                </a:solidFill>
                <a:latin typeface="Arial Narrow" panose="020B0606020202030204" pitchFamily="34" charset="0"/>
              </a:rPr>
              <a:t>∑S</a:t>
            </a:r>
            <a:r>
              <a:rPr lang="es-ES" altLang="es-PE" sz="2400" b="1" baseline="30000" dirty="0">
                <a:solidFill>
                  <a:srgbClr val="0000FF"/>
                </a:solidFill>
                <a:latin typeface="Arial Narrow" panose="020B0606020202030204" pitchFamily="34" charset="0"/>
              </a:rPr>
              <a:t>2</a:t>
            </a:r>
            <a:r>
              <a:rPr lang="es-ES" altLang="es-PE" sz="2400" b="1" baseline="-25000" dirty="0">
                <a:solidFill>
                  <a:srgbClr val="0000FF"/>
                </a:solidFill>
                <a:latin typeface="Arial Narrow" panose="020B0606020202030204" pitchFamily="34" charset="0"/>
              </a:rPr>
              <a:t>i</a:t>
            </a:r>
            <a:r>
              <a:rPr lang="es-ES" altLang="es-PE" sz="2400" b="1" dirty="0">
                <a:solidFill>
                  <a:srgbClr val="0000FF"/>
                </a:solidFill>
                <a:latin typeface="Arial Narrow" panose="020B0606020202030204" pitchFamily="34" charset="0"/>
              </a:rPr>
              <a:t>: Suma de las varianzas de los </a:t>
            </a:r>
          </a:p>
          <a:p>
            <a:pPr algn="just">
              <a:spcBef>
                <a:spcPct val="0"/>
              </a:spcBef>
              <a:buClrTx/>
              <a:buSzTx/>
              <a:buFontTx/>
              <a:buNone/>
            </a:pPr>
            <a:r>
              <a:rPr lang="es-ES" altLang="es-PE" sz="2400" b="1" dirty="0">
                <a:solidFill>
                  <a:srgbClr val="0000FF"/>
                </a:solidFill>
                <a:latin typeface="Arial Narrow" panose="020B0606020202030204" pitchFamily="34" charset="0"/>
              </a:rPr>
              <a:t>          ítems (columnas).</a:t>
            </a:r>
          </a:p>
          <a:p>
            <a:pPr algn="just">
              <a:spcBef>
                <a:spcPct val="0"/>
              </a:spcBef>
              <a:buClrTx/>
              <a:buSzTx/>
              <a:buFontTx/>
              <a:buNone/>
            </a:pPr>
            <a:endParaRPr lang="es-ES" altLang="es-PE" sz="2400" b="1" dirty="0">
              <a:solidFill>
                <a:srgbClr val="0000FF"/>
              </a:solidFill>
              <a:latin typeface="Arial Narrow" panose="020B0606020202030204" pitchFamily="34" charset="0"/>
            </a:endParaRPr>
          </a:p>
        </p:txBody>
      </p:sp>
    </p:spTree>
    <p:extLst>
      <p:ext uri="{BB962C8B-B14F-4D97-AF65-F5344CB8AC3E}">
        <p14:creationId xmlns:p14="http://schemas.microsoft.com/office/powerpoint/2010/main" val="3585336901"/>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EJEMPLO</a:t>
            </a:r>
          </a:p>
        </p:txBody>
      </p:sp>
      <p:sp>
        <p:nvSpPr>
          <p:cNvPr id="3" name="Rectangle 3"/>
          <p:cNvSpPr txBox="1">
            <a:spLocks noChangeArrowheads="1"/>
          </p:cNvSpPr>
          <p:nvPr/>
        </p:nvSpPr>
        <p:spPr bwMode="auto">
          <a:xfrm>
            <a:off x="252413" y="1052513"/>
            <a:ext cx="8666162" cy="2808287"/>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800" b="1">
                <a:solidFill>
                  <a:srgbClr val="0000FF"/>
                </a:solidFill>
                <a:latin typeface="Arial Narrow" panose="020B0606020202030204" pitchFamily="34" charset="0"/>
              </a:rPr>
              <a:t>Se tiene un cuestionario para evaluar la aceptación de una asignatura con tres preguntas y se desea saber si los datos que se obtienen a partir de esta herramienta son confiables. Para evaluar la fiabilidad de este cuestionario, se aplicó a 10 personas de una muestra similar. Las preguntas y los resultados se muestran a continuación:</a:t>
            </a:r>
            <a:endParaRPr lang="es-ES" altLang="es-PE" sz="2500" b="1">
              <a:solidFill>
                <a:srgbClr val="0000FF"/>
              </a:solidFill>
              <a:latin typeface="Arial Narrow" panose="020B0606020202030204" pitchFamily="34" charset="0"/>
            </a:endParaRPr>
          </a:p>
        </p:txBody>
      </p:sp>
      <p:sp>
        <p:nvSpPr>
          <p:cNvPr id="4" name="1 Rectángulo"/>
          <p:cNvSpPr>
            <a:spLocks noChangeArrowheads="1"/>
          </p:cNvSpPr>
          <p:nvPr/>
        </p:nvSpPr>
        <p:spPr bwMode="auto">
          <a:xfrm>
            <a:off x="342900" y="4005263"/>
            <a:ext cx="6915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PE" sz="2800" b="1" dirty="0">
                <a:solidFill>
                  <a:srgbClr val="FFFF00"/>
                </a:solidFill>
                <a:latin typeface="Arial Narrow" panose="020B0606020202030204" pitchFamily="34" charset="0"/>
              </a:rPr>
              <a:t>1.- ¿El curso ha respondido a sus expectativas?</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75" y="4527550"/>
            <a:ext cx="8181975" cy="247650"/>
          </a:xfrm>
          <a:prstGeom prst="rect">
            <a:avLst/>
          </a:prstGeom>
          <a:solidFill>
            <a:schemeClr val="tx1"/>
          </a:solidFill>
          <a:ln>
            <a:noFill/>
          </a:ln>
          <a:effectLst/>
        </p:spPr>
      </p:pic>
      <p:sp>
        <p:nvSpPr>
          <p:cNvPr id="6" name="6 Rectángulo"/>
          <p:cNvSpPr>
            <a:spLocks noChangeArrowheads="1"/>
          </p:cNvSpPr>
          <p:nvPr/>
        </p:nvSpPr>
        <p:spPr bwMode="auto">
          <a:xfrm>
            <a:off x="320675" y="4778375"/>
            <a:ext cx="56070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PE" sz="2800" b="1">
                <a:solidFill>
                  <a:srgbClr val="FFFF00"/>
                </a:solidFill>
                <a:latin typeface="Arial Narrow" panose="020B0606020202030204" pitchFamily="34" charset="0"/>
              </a:rPr>
              <a:t>2.- ¿Los expositores conocen el tema?</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5300663"/>
            <a:ext cx="8181975" cy="247650"/>
          </a:xfrm>
          <a:prstGeom prst="rect">
            <a:avLst/>
          </a:prstGeom>
          <a:solidFill>
            <a:schemeClr val="tx1"/>
          </a:solidFill>
          <a:ln>
            <a:noFill/>
          </a:ln>
          <a:effectLst/>
        </p:spPr>
      </p:pic>
      <p:sp>
        <p:nvSpPr>
          <p:cNvPr id="8" name="8 Rectángulo"/>
          <p:cNvSpPr>
            <a:spLocks noChangeArrowheads="1"/>
          </p:cNvSpPr>
          <p:nvPr/>
        </p:nvSpPr>
        <p:spPr bwMode="auto">
          <a:xfrm>
            <a:off x="331788" y="5497513"/>
            <a:ext cx="6864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s-ES" altLang="es-PE" sz="2800" b="1">
                <a:solidFill>
                  <a:srgbClr val="FFFF00"/>
                </a:solidFill>
                <a:latin typeface="Arial Narrow" panose="020B0606020202030204" pitchFamily="34" charset="0"/>
              </a:rPr>
              <a:t>3.- ¿Se desarrolló de acuerdo a lo programado?</a:t>
            </a:r>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5" y="6061075"/>
            <a:ext cx="8181975" cy="247650"/>
          </a:xfrm>
          <a:prstGeom prst="rect">
            <a:avLst/>
          </a:prstGeom>
          <a:solidFill>
            <a:schemeClr val="tx1"/>
          </a:solidFill>
          <a:ln>
            <a:noFill/>
          </a:ln>
          <a:effectLst/>
        </p:spPr>
      </p:pic>
    </p:spTree>
    <p:extLst>
      <p:ext uri="{BB962C8B-B14F-4D97-AF65-F5344CB8AC3E}">
        <p14:creationId xmlns:p14="http://schemas.microsoft.com/office/powerpoint/2010/main" val="296951745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EJEMPLO – Aplicación - </a:t>
            </a:r>
            <a:r>
              <a:rPr lang="es-ES_tradnl" sz="3600" b="1" dirty="0" err="1">
                <a:effectLst>
                  <a:outerShdw blurRad="38100" dist="38100" dir="2700000" algn="tl">
                    <a:srgbClr val="000000"/>
                  </a:outerShdw>
                </a:effectLst>
                <a:latin typeface="Tahoma" pitchFamily="34" charset="0"/>
              </a:rPr>
              <a:t>Cronbach</a:t>
            </a:r>
            <a:endParaRPr lang="es-ES_tradnl" sz="3600" b="1" dirty="0">
              <a:effectLst>
                <a:outerShdw blurRad="38100" dist="38100" dir="2700000" algn="tl">
                  <a:srgbClr val="000000"/>
                </a:outerShdw>
              </a:effectLst>
              <a:latin typeface="Tahoma" pitchFamily="34"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81075"/>
            <a:ext cx="8785225" cy="5761038"/>
          </a:xfrm>
          <a:prstGeom prst="rect">
            <a:avLst/>
          </a:prstGeom>
          <a:solidFill>
            <a:schemeClr val="tx1"/>
          </a:solidFill>
          <a:ln>
            <a:noFill/>
          </a:ln>
          <a:effectLst/>
        </p:spPr>
      </p:pic>
    </p:spTree>
    <p:extLst>
      <p:ext uri="{BB962C8B-B14F-4D97-AF65-F5344CB8AC3E}">
        <p14:creationId xmlns:p14="http://schemas.microsoft.com/office/powerpoint/2010/main" val="3401332787"/>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MÉTODO TEST - RETEST</a:t>
            </a:r>
          </a:p>
        </p:txBody>
      </p:sp>
      <p:sp>
        <p:nvSpPr>
          <p:cNvPr id="3" name="Rectangle 3"/>
          <p:cNvSpPr txBox="1">
            <a:spLocks noChangeArrowheads="1"/>
          </p:cNvSpPr>
          <p:nvPr/>
        </p:nvSpPr>
        <p:spPr bwMode="auto">
          <a:xfrm>
            <a:off x="252413" y="1052513"/>
            <a:ext cx="8666162" cy="1439862"/>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800" b="1">
                <a:solidFill>
                  <a:srgbClr val="0000FF"/>
                </a:solidFill>
                <a:latin typeface="Arial Narrow" panose="020B0606020202030204" pitchFamily="34" charset="0"/>
              </a:rPr>
              <a:t>Es la estimación de la confiabilidad de un test o cuestionario que es administrarlo dos veces al mismo grupo y correlacionar las puntuaciones obtenidas. </a:t>
            </a:r>
          </a:p>
        </p:txBody>
      </p:sp>
      <p:sp>
        <p:nvSpPr>
          <p:cNvPr id="4" name="Rectangle 3"/>
          <p:cNvSpPr txBox="1">
            <a:spLocks noChangeArrowheads="1"/>
          </p:cNvSpPr>
          <p:nvPr/>
        </p:nvSpPr>
        <p:spPr bwMode="auto">
          <a:xfrm>
            <a:off x="298450" y="4868863"/>
            <a:ext cx="86661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800" b="1" dirty="0" err="1">
                <a:solidFill>
                  <a:srgbClr val="FFFF00"/>
                </a:solidFill>
                <a:latin typeface="Arial Narrow" panose="020B0606020202030204" pitchFamily="34" charset="0"/>
              </a:rPr>
              <a:t>r</a:t>
            </a:r>
            <a:r>
              <a:rPr lang="es-ES" altLang="es-PE" sz="2800" b="1" baseline="-25000" dirty="0" err="1">
                <a:solidFill>
                  <a:srgbClr val="FFFF00"/>
                </a:solidFill>
                <a:latin typeface="Arial Narrow" panose="020B0606020202030204" pitchFamily="34" charset="0"/>
              </a:rPr>
              <a:t>xy</a:t>
            </a:r>
            <a:r>
              <a:rPr lang="es-ES" altLang="es-PE" sz="2800" b="1" dirty="0">
                <a:solidFill>
                  <a:srgbClr val="FFFF00"/>
                </a:solidFill>
                <a:latin typeface="Arial Narrow" panose="020B0606020202030204" pitchFamily="34" charset="0"/>
              </a:rPr>
              <a:t> : Es el coeficiente de correlación.</a:t>
            </a:r>
          </a:p>
          <a:p>
            <a:pPr algn="just">
              <a:spcBef>
                <a:spcPct val="0"/>
              </a:spcBef>
              <a:buClrTx/>
              <a:buSzTx/>
              <a:buFontTx/>
              <a:buNone/>
            </a:pPr>
            <a:r>
              <a:rPr lang="es-ES" altLang="es-PE" sz="2800" b="1" dirty="0">
                <a:solidFill>
                  <a:srgbClr val="FFFF00"/>
                </a:solidFill>
                <a:latin typeface="Arial Narrow" panose="020B0606020202030204" pitchFamily="34" charset="0"/>
              </a:rPr>
              <a:t>X</a:t>
            </a:r>
            <a:r>
              <a:rPr lang="es-ES" altLang="es-PE" sz="2800" b="1" baseline="-25000" dirty="0">
                <a:solidFill>
                  <a:srgbClr val="FFFF00"/>
                </a:solidFill>
                <a:latin typeface="Arial Narrow" panose="020B0606020202030204" pitchFamily="34" charset="0"/>
              </a:rPr>
              <a:t>i</a:t>
            </a:r>
            <a:r>
              <a:rPr lang="es-ES" altLang="es-PE" sz="2800" b="1" dirty="0">
                <a:solidFill>
                  <a:srgbClr val="FFFF00"/>
                </a:solidFill>
                <a:latin typeface="Arial Narrow" panose="020B0606020202030204" pitchFamily="34" charset="0"/>
              </a:rPr>
              <a:t> : Valores de X (Primera aplicación).</a:t>
            </a:r>
          </a:p>
          <a:p>
            <a:pPr algn="just">
              <a:spcBef>
                <a:spcPct val="0"/>
              </a:spcBef>
              <a:buClrTx/>
              <a:buSzTx/>
              <a:buFontTx/>
              <a:buNone/>
            </a:pPr>
            <a:r>
              <a:rPr lang="es-ES" altLang="es-PE" sz="2800" b="1" dirty="0" err="1">
                <a:solidFill>
                  <a:srgbClr val="FFFF00"/>
                </a:solidFill>
                <a:latin typeface="Arial Narrow" panose="020B0606020202030204" pitchFamily="34" charset="0"/>
              </a:rPr>
              <a:t>Y</a:t>
            </a:r>
            <a:r>
              <a:rPr lang="es-ES" altLang="es-PE" sz="2800" b="1" baseline="-25000" dirty="0" err="1">
                <a:solidFill>
                  <a:srgbClr val="FFFF00"/>
                </a:solidFill>
                <a:latin typeface="Arial Narrow" panose="020B0606020202030204" pitchFamily="34" charset="0"/>
              </a:rPr>
              <a:t>i</a:t>
            </a:r>
            <a:r>
              <a:rPr lang="es-ES" altLang="es-PE" sz="2800" b="1" dirty="0">
                <a:solidFill>
                  <a:srgbClr val="FFFF00"/>
                </a:solidFill>
                <a:latin typeface="Arial Narrow" panose="020B0606020202030204" pitchFamily="34" charset="0"/>
              </a:rPr>
              <a:t> : Valores de Y (Segunda aplicación)</a:t>
            </a:r>
          </a:p>
          <a:p>
            <a:pPr algn="just">
              <a:spcBef>
                <a:spcPct val="0"/>
              </a:spcBef>
              <a:buClrTx/>
              <a:buSzTx/>
              <a:buFontTx/>
              <a:buNone/>
            </a:pPr>
            <a:r>
              <a:rPr lang="es-ES" altLang="es-PE" sz="2800" b="1" dirty="0">
                <a:solidFill>
                  <a:srgbClr val="FFFF00"/>
                </a:solidFill>
                <a:latin typeface="Arial Narrow" panose="020B0606020202030204" pitchFamily="34" charset="0"/>
              </a:rPr>
              <a:t>n  : Número de sujetos.</a:t>
            </a:r>
          </a:p>
          <a:p>
            <a:pPr algn="just">
              <a:spcBef>
                <a:spcPct val="0"/>
              </a:spcBef>
              <a:buClrTx/>
              <a:buSzTx/>
              <a:buFontTx/>
              <a:buNone/>
            </a:pPr>
            <a:endParaRPr lang="es-ES" altLang="es-PE" sz="2800" b="1" dirty="0">
              <a:solidFill>
                <a:srgbClr val="FFFF00"/>
              </a:solidFill>
              <a:latin typeface="Arial Narrow" panose="020B0606020202030204" pitchFamily="34" charset="0"/>
            </a:endParaRPr>
          </a:p>
        </p:txBody>
      </p:sp>
      <p:pic>
        <p:nvPicPr>
          <p:cNvPr id="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2636838"/>
            <a:ext cx="6932612" cy="2016125"/>
          </a:xfrm>
          <a:prstGeom prst="rect">
            <a:avLst/>
          </a:prstGeom>
          <a:solidFill>
            <a:schemeClr val="tx1"/>
          </a:solidFill>
          <a:ln>
            <a:noFill/>
          </a:ln>
          <a:effectLst/>
        </p:spPr>
      </p:pic>
    </p:spTree>
    <p:extLst>
      <p:ext uri="{BB962C8B-B14F-4D97-AF65-F5344CB8AC3E}">
        <p14:creationId xmlns:p14="http://schemas.microsoft.com/office/powerpoint/2010/main" val="2192821458"/>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1081088"/>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PROCEDIMIENTO DE DOS MITADES</a:t>
            </a:r>
          </a:p>
          <a:p>
            <a:pPr algn="ctr" eaLnBrk="1" hangingPunct="1">
              <a:defRPr/>
            </a:pPr>
            <a:r>
              <a:rPr lang="es-ES_tradnl" sz="2800" b="1" dirty="0">
                <a:effectLst>
                  <a:outerShdw blurRad="38100" dist="38100" dir="2700000" algn="tl">
                    <a:srgbClr val="000000"/>
                  </a:outerShdw>
                </a:effectLst>
                <a:latin typeface="Tahoma" pitchFamily="34" charset="0"/>
              </a:rPr>
              <a:t>(DIVISIÓN DE ÍTEMS EN PARES E IMPARES)</a:t>
            </a:r>
          </a:p>
        </p:txBody>
      </p:sp>
      <p:sp>
        <p:nvSpPr>
          <p:cNvPr id="3" name="Rectangle 3"/>
          <p:cNvSpPr txBox="1">
            <a:spLocks noChangeArrowheads="1"/>
          </p:cNvSpPr>
          <p:nvPr/>
        </p:nvSpPr>
        <p:spPr bwMode="auto">
          <a:xfrm>
            <a:off x="252413" y="1628775"/>
            <a:ext cx="8666162" cy="576263"/>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b="1">
                <a:solidFill>
                  <a:srgbClr val="0000FF"/>
                </a:solidFill>
                <a:latin typeface="Arial Narrow" panose="020B0606020202030204" pitchFamily="34" charset="0"/>
              </a:rPr>
              <a:t>a) Se calcula el Índice de Correlación (Pearson) </a:t>
            </a:r>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PE" sz="1800">
              <a:latin typeface="Arial Narrow" panose="020B0606020202030204" pitchFamily="34"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2328863"/>
            <a:ext cx="7777162" cy="2282825"/>
          </a:xfrm>
          <a:prstGeom prst="rect">
            <a:avLst/>
          </a:prstGeom>
          <a:solidFill>
            <a:schemeClr val="tx1"/>
          </a:solidFill>
          <a:ln>
            <a:noFill/>
          </a:ln>
          <a:effectLst/>
        </p:spPr>
      </p:pic>
      <p:sp>
        <p:nvSpPr>
          <p:cNvPr id="6" name="Rectangle 3"/>
          <p:cNvSpPr txBox="1">
            <a:spLocks noChangeArrowheads="1"/>
          </p:cNvSpPr>
          <p:nvPr/>
        </p:nvSpPr>
        <p:spPr bwMode="auto">
          <a:xfrm>
            <a:off x="179388" y="4724400"/>
            <a:ext cx="8666162" cy="576263"/>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sz="2800" b="1">
                <a:solidFill>
                  <a:srgbClr val="0000FF"/>
                </a:solidFill>
                <a:latin typeface="Arial Narrow" panose="020B0606020202030204" pitchFamily="34" charset="0"/>
              </a:rPr>
              <a:t>b) Corrección de r con la ecuación de Spearman – Brown </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738" y="5421313"/>
            <a:ext cx="1843087" cy="1228725"/>
          </a:xfrm>
          <a:prstGeom prst="rect">
            <a:avLst/>
          </a:prstGeom>
          <a:solidFill>
            <a:schemeClr val="tx1"/>
          </a:solidFill>
          <a:ln>
            <a:noFill/>
          </a:ln>
          <a:effectLst/>
        </p:spPr>
      </p:pic>
    </p:spTree>
    <p:extLst>
      <p:ext uri="{BB962C8B-B14F-4D97-AF65-F5344CB8AC3E}">
        <p14:creationId xmlns:p14="http://schemas.microsoft.com/office/powerpoint/2010/main" val="3860849448"/>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Ejemplo – Aplicación</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125538"/>
            <a:ext cx="8964613" cy="4652962"/>
          </a:xfrm>
          <a:prstGeom prst="rect">
            <a:avLst/>
          </a:prstGeom>
          <a:solidFill>
            <a:schemeClr val="tx1"/>
          </a:solidFill>
          <a:ln>
            <a:noFill/>
          </a:ln>
          <a:effectLst/>
        </p:spPr>
      </p:pic>
    </p:spTree>
    <p:extLst>
      <p:ext uri="{BB962C8B-B14F-4D97-AF65-F5344CB8AC3E}">
        <p14:creationId xmlns:p14="http://schemas.microsoft.com/office/powerpoint/2010/main" val="2270187173"/>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260350"/>
            <a:ext cx="8785225" cy="649288"/>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Ejemplo – Aplicación</a:t>
            </a:r>
          </a:p>
        </p:txBody>
      </p:sp>
      <p:pic>
        <p:nvPicPr>
          <p:cNvPr id="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1125538"/>
            <a:ext cx="8932863" cy="1511300"/>
          </a:xfrm>
          <a:prstGeom prst="rect">
            <a:avLst/>
          </a:prstGeom>
          <a:solidFill>
            <a:schemeClr val="tx1"/>
          </a:solidFill>
          <a:ln>
            <a:noFill/>
          </a:ln>
          <a:effectLst/>
        </p:spPr>
      </p:pic>
      <p:sp>
        <p:nvSpPr>
          <p:cNvPr id="4" name="Rectangle 3"/>
          <p:cNvSpPr txBox="1">
            <a:spLocks noChangeArrowheads="1"/>
          </p:cNvSpPr>
          <p:nvPr/>
        </p:nvSpPr>
        <p:spPr bwMode="auto">
          <a:xfrm>
            <a:off x="252413" y="2997200"/>
            <a:ext cx="8788400" cy="3095625"/>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Tx/>
              <a:buNone/>
            </a:pPr>
            <a:r>
              <a:rPr lang="es-ES" altLang="es-PE" b="1">
                <a:solidFill>
                  <a:srgbClr val="0000FF"/>
                </a:solidFill>
                <a:latin typeface="Arial Narrow" panose="020B0606020202030204" pitchFamily="34" charset="0"/>
              </a:rPr>
              <a:t>Índice de correlación de Pearson ( r ) = 0.5517</a:t>
            </a:r>
          </a:p>
          <a:p>
            <a:pPr algn="just">
              <a:spcBef>
                <a:spcPct val="0"/>
              </a:spcBef>
              <a:buClrTx/>
              <a:buSzTx/>
              <a:buFontTx/>
              <a:buNone/>
            </a:pPr>
            <a:r>
              <a:rPr lang="es-ES" altLang="es-PE" b="1">
                <a:solidFill>
                  <a:srgbClr val="0000FF"/>
                </a:solidFill>
                <a:latin typeface="Arial Narrow" panose="020B0606020202030204" pitchFamily="34" charset="0"/>
              </a:rPr>
              <a:t>Corrección por Spearman-Brown ( R = 2r/1+r) = 0.7111</a:t>
            </a:r>
          </a:p>
          <a:p>
            <a:pPr algn="just">
              <a:spcBef>
                <a:spcPct val="0"/>
              </a:spcBef>
              <a:buClrTx/>
              <a:buSzTx/>
              <a:buFontTx/>
              <a:buNone/>
            </a:pPr>
            <a:endParaRPr lang="es-ES" altLang="es-PE" b="1">
              <a:solidFill>
                <a:srgbClr val="0000FF"/>
              </a:solidFill>
              <a:latin typeface="Arial Narrow" panose="020B0606020202030204" pitchFamily="34" charset="0"/>
            </a:endParaRPr>
          </a:p>
          <a:p>
            <a:pPr algn="just">
              <a:spcBef>
                <a:spcPct val="0"/>
              </a:spcBef>
              <a:buClrTx/>
              <a:buSzTx/>
              <a:buFontTx/>
              <a:buNone/>
            </a:pPr>
            <a:r>
              <a:rPr lang="es-ES" altLang="es-PE" b="1">
                <a:solidFill>
                  <a:srgbClr val="0000FF"/>
                </a:solidFill>
                <a:latin typeface="Arial Narrow" panose="020B0606020202030204" pitchFamily="34" charset="0"/>
              </a:rPr>
              <a:t>R = 0.71, demuestra la confiabilidad del instrumento, mientras más cerca de 1 está R, más alto es el grado de confiabilidad. </a:t>
            </a:r>
          </a:p>
        </p:txBody>
      </p:sp>
    </p:spTree>
    <p:extLst>
      <p:ext uri="{BB962C8B-B14F-4D97-AF65-F5344CB8AC3E}">
        <p14:creationId xmlns:p14="http://schemas.microsoft.com/office/powerpoint/2010/main" val="754540584"/>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304800" y="1124744"/>
            <a:ext cx="8610600" cy="5263621"/>
          </a:xfrm>
          <a:prstGeom prst="rect">
            <a:avLst/>
          </a:prstGeom>
          <a:solidFill>
            <a:schemeClr val="tx1"/>
          </a:solidFill>
          <a:ln w="57150">
            <a:solidFill>
              <a:srgbClr val="FF6600"/>
            </a:solidFill>
            <a:miter lim="800000"/>
            <a:headEnd/>
            <a:tailEnd/>
          </a:ln>
        </p:spPr>
        <p:txBody>
          <a:bodyPr wrap="square" lIns="92075" tIns="46038" rIns="92075" bIns="46038">
            <a:spAutoFit/>
          </a:bodyPr>
          <a:lstStyle/>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AMAT, O. y ROCAFORT, A. (2017). Cómo investigar: trabajo fin de grado, tesis de máster, tesis doctoral y otros proyectos de investigación. Primera Edición. Edit. ACCID y RAED. España.</a:t>
            </a:r>
            <a:endParaRPr lang="es-PE" sz="1600" dirty="0">
              <a:solidFill>
                <a:srgbClr val="6600FF"/>
              </a:solidFill>
              <a:latin typeface="Times New Roman" panose="02020603050405020304" pitchFamily="18" charset="0"/>
            </a:endParaRP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BAENA, G. (2017). Metodología de la Investigación. Tercera Edición. Edit. Grupo Editorial Patria. México. </a:t>
            </a:r>
            <a:endParaRPr lang="es-PE" sz="1600" dirty="0">
              <a:solidFill>
                <a:srgbClr val="6600FF"/>
              </a:solidFill>
              <a:latin typeface="Times New Roman" panose="02020603050405020304" pitchFamily="18" charset="0"/>
            </a:endParaRP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Bernal, C. (2016). Metodología de la Investigación: administración, economía, humanidades y ciencias sociales. Cuarta edición. Edit. Pearson.</a:t>
            </a: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DE LA TORRE, C. (2015). “Seminario de Tesis I”. UNSAAC – Cusco – Perú.</a:t>
            </a: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DE LA TORRE, C. (2015). “Instrumentos en la Investigación Científica”. UNSAAC – Cusco – Perú.</a:t>
            </a:r>
          </a:p>
          <a:p>
            <a:pPr marL="285750" indent="-285750" algn="just">
              <a:spcBef>
                <a:spcPct val="20000"/>
              </a:spcBef>
              <a:buFont typeface="Wingdings" panose="05000000000000000000" pitchFamily="2" charset="2"/>
              <a:buChar char="Ø"/>
            </a:pPr>
            <a:r>
              <a:rPr lang="es-ES_tradnl" sz="1600" dirty="0">
                <a:solidFill>
                  <a:srgbClr val="6600FF"/>
                </a:solidFill>
                <a:latin typeface="Times New Roman" panose="02020603050405020304" pitchFamily="18" charset="0"/>
              </a:rPr>
              <a:t>GARCÍA, R. (2017). Cómo investigar en Ciencias Sociales. Primera Edición. Edit. Trillas. México.</a:t>
            </a:r>
            <a:endParaRPr lang="es-PE" sz="1600" dirty="0">
              <a:solidFill>
                <a:srgbClr val="6600FF"/>
              </a:solidFill>
              <a:latin typeface="Times New Roman" panose="02020603050405020304" pitchFamily="18" charset="0"/>
            </a:endParaRPr>
          </a:p>
          <a:p>
            <a:pPr marL="285750" indent="-285750" algn="just">
              <a:spcBef>
                <a:spcPct val="20000"/>
              </a:spcBef>
              <a:buFont typeface="Wingdings" panose="05000000000000000000" pitchFamily="2" charset="2"/>
              <a:buChar char="Ø"/>
            </a:pPr>
            <a:r>
              <a:rPr lang="es-ES_tradnl" sz="1600" dirty="0">
                <a:solidFill>
                  <a:srgbClr val="6600FF"/>
                </a:solidFill>
                <a:latin typeface="Times New Roman" panose="02020603050405020304" pitchFamily="18" charset="0"/>
              </a:rPr>
              <a:t>GOMEZ, M. (2017). Introducción a la metodología de la investigación científica. Segunda Edición. Editorial Brujas. Argentina.</a:t>
            </a: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HERNÁNDEZ, R., y MENDOZA, C.P. (2019). Metodología de la investigación: las rutas cuantitativas, cualitativa y mixta. Primera Edición. Edit. McGraw-Hill/Interamericana Editores, S.A. DE C.V. – México</a:t>
            </a:r>
            <a:endParaRPr lang="es-ES_tradnl" sz="1600" dirty="0">
              <a:solidFill>
                <a:srgbClr val="6600FF"/>
              </a:solidFill>
              <a:latin typeface="Times New Roman" panose="02020603050405020304" pitchFamily="18" charset="0"/>
            </a:endParaRP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IBAÑEZ, V. y ZEA, W. (1997). “Muestreo”. Edición Primera. FINESI - UNA-Puno.</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Kant, I. (2005). "Crítica de la razón pura". México: Taurus. </a:t>
            </a: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LARA, L., VALENZUELA, C. (2017). Guía para la redacción de un proyecto de investigación. Primera edición. Editorial Espacio. Argentina.</a:t>
            </a:r>
            <a:endParaRPr lang="es-PE" sz="1600" dirty="0">
              <a:solidFill>
                <a:srgbClr val="6600FF"/>
              </a:solidFill>
              <a:latin typeface="Times New Roman" panose="02020603050405020304" pitchFamily="18" charset="0"/>
            </a:endParaRPr>
          </a:p>
        </p:txBody>
      </p:sp>
      <p:sp>
        <p:nvSpPr>
          <p:cNvPr id="3" name="Rectangle 4"/>
          <p:cNvSpPr>
            <a:spLocks noChangeArrowheads="1"/>
          </p:cNvSpPr>
          <p:nvPr/>
        </p:nvSpPr>
        <p:spPr bwMode="auto">
          <a:xfrm>
            <a:off x="304800" y="620688"/>
            <a:ext cx="2759089" cy="437043"/>
          </a:xfrm>
          <a:prstGeom prst="rect">
            <a:avLst/>
          </a:prstGeom>
          <a:solidFill>
            <a:srgbClr val="0099FF"/>
          </a:solidFill>
          <a:ln>
            <a:noFill/>
          </a:ln>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80000"/>
              </a:lnSpc>
              <a:buClr>
                <a:srgbClr val="FF00FF"/>
              </a:buClr>
              <a:buSzPct val="80000"/>
              <a:buFont typeface="Wingdings" panose="05000000000000000000" pitchFamily="2" charset="2"/>
              <a:buNone/>
            </a:pPr>
            <a:r>
              <a:rPr lang="es-ES_tradnl" altLang="es-ES" sz="2800" b="1" dirty="0">
                <a:latin typeface="Times New Roman" panose="02020603050405020304" pitchFamily="18" charset="0"/>
              </a:rPr>
              <a:t>REFERENCIAS</a:t>
            </a:r>
          </a:p>
        </p:txBody>
      </p:sp>
    </p:spTree>
    <p:extLst>
      <p:ext uri="{BB962C8B-B14F-4D97-AF65-F5344CB8AC3E}">
        <p14:creationId xmlns:p14="http://schemas.microsoft.com/office/powerpoint/2010/main" val="2220994714"/>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ftr" sz="quarter" idx="11"/>
          </p:nvPr>
        </p:nvSpPr>
        <p:spPr/>
        <p:txBody>
          <a:bodyPr/>
          <a:lstStyle/>
          <a:p>
            <a:pPr>
              <a:defRPr/>
            </a:pPr>
            <a:r>
              <a:rPr lang="es-MX" dirty="0"/>
              <a:t>V. </a:t>
            </a:r>
            <a:r>
              <a:rPr lang="es-MX" dirty="0" err="1"/>
              <a:t>Ibañez</a:t>
            </a:r>
            <a:endParaRPr lang="es-MX" dirty="0"/>
          </a:p>
        </p:txBody>
      </p:sp>
      <p:sp>
        <p:nvSpPr>
          <p:cNvPr id="5" name="Rectangle 9"/>
          <p:cNvSpPr>
            <a:spLocks noGrp="1" noChangeArrowheads="1"/>
          </p:cNvSpPr>
          <p:nvPr>
            <p:ph type="sldNum" sz="quarter" idx="12"/>
          </p:nvPr>
        </p:nvSpPr>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25D900A1-BD11-4D2E-82F5-E236086F4647}" type="slidenum">
              <a:rPr lang="es-MX" altLang="es-PE" smtClean="0">
                <a:latin typeface="Arial" panose="020B0604020202020204" pitchFamily="34" charset="0"/>
              </a:rPr>
              <a:pPr eaLnBrk="1" hangingPunct="1">
                <a:defRPr/>
              </a:pPr>
              <a:t>89</a:t>
            </a:fld>
            <a:endParaRPr lang="es-MX" altLang="es-PE">
              <a:latin typeface="Arial" panose="020B0604020202020204" pitchFamily="34" charset="0"/>
            </a:endParaRPr>
          </a:p>
        </p:txBody>
      </p:sp>
      <p:sp>
        <p:nvSpPr>
          <p:cNvPr id="201732" name="Rectangle 4"/>
          <p:cNvSpPr>
            <a:spLocks noChangeArrowheads="1"/>
          </p:cNvSpPr>
          <p:nvPr/>
        </p:nvSpPr>
        <p:spPr bwMode="auto">
          <a:xfrm>
            <a:off x="304800" y="620688"/>
            <a:ext cx="2759089" cy="437043"/>
          </a:xfrm>
          <a:prstGeom prst="rect">
            <a:avLst/>
          </a:prstGeom>
          <a:solidFill>
            <a:srgbClr val="0099FF"/>
          </a:solidFill>
          <a:ln>
            <a:noFill/>
          </a:ln>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80000"/>
              </a:lnSpc>
              <a:buClr>
                <a:srgbClr val="FF00FF"/>
              </a:buClr>
              <a:buSzPct val="80000"/>
              <a:buFont typeface="Wingdings" panose="05000000000000000000" pitchFamily="2" charset="2"/>
              <a:buNone/>
            </a:pPr>
            <a:r>
              <a:rPr lang="es-ES_tradnl" altLang="es-ES" sz="2800" b="1" dirty="0">
                <a:latin typeface="Times New Roman" panose="02020603050405020304" pitchFamily="18" charset="0"/>
              </a:rPr>
              <a:t>REFERENCIAS</a:t>
            </a:r>
          </a:p>
        </p:txBody>
      </p:sp>
      <p:sp>
        <p:nvSpPr>
          <p:cNvPr id="7" name="Rectangle 5"/>
          <p:cNvSpPr>
            <a:spLocks noChangeArrowheads="1"/>
          </p:cNvSpPr>
          <p:nvPr/>
        </p:nvSpPr>
        <p:spPr bwMode="auto">
          <a:xfrm>
            <a:off x="304800" y="1124744"/>
            <a:ext cx="8610600" cy="5214377"/>
          </a:xfrm>
          <a:prstGeom prst="rect">
            <a:avLst/>
          </a:prstGeom>
          <a:solidFill>
            <a:schemeClr val="tx1"/>
          </a:solidFill>
          <a:ln w="57150">
            <a:solidFill>
              <a:srgbClr val="FF6600"/>
            </a:solidFill>
            <a:miter lim="800000"/>
            <a:headEnd/>
            <a:tailEnd/>
          </a:ln>
        </p:spPr>
        <p:txBody>
          <a:bodyPr wrap="square" lIns="92075" tIns="46038" rIns="92075" bIns="46038">
            <a:spAutoFit/>
          </a:bodyPr>
          <a:lstStyle/>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LEÓN, O. (2016). Cómo redactar textos científicos y seguir las normas APA 6.a. Cuarta Edición. Edit. </a:t>
            </a:r>
            <a:r>
              <a:rPr lang="es-ES" sz="1600" dirty="0" err="1">
                <a:solidFill>
                  <a:srgbClr val="6600FF"/>
                </a:solidFill>
                <a:latin typeface="Times New Roman" panose="02020603050405020304" pitchFamily="18" charset="0"/>
              </a:rPr>
              <a:t>Ibergarceta</a:t>
            </a:r>
            <a:r>
              <a:rPr lang="es-ES" sz="1600" dirty="0">
                <a:solidFill>
                  <a:srgbClr val="6600FF"/>
                </a:solidFill>
                <a:latin typeface="Times New Roman" panose="02020603050405020304" pitchFamily="18" charset="0"/>
              </a:rPr>
              <a:t> Publicaciones, S.L., Madrid - España.</a:t>
            </a:r>
            <a:endParaRPr lang="es-PE" sz="1600" dirty="0">
              <a:solidFill>
                <a:srgbClr val="6600FF"/>
              </a:solidFill>
              <a:latin typeface="Times New Roman" panose="02020603050405020304" pitchFamily="18" charset="0"/>
            </a:endParaRP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MUNCH, L. y ÁNGELES, E. (2017). Métodos y técnicas de investigación. 5ta. Edición. Edit. Trillas.</a:t>
            </a: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MORI, M. (2016). Metodología de la investigación científica. Primera edición. Edit. EDUNT. Trujillo.</a:t>
            </a:r>
            <a:endParaRPr lang="es-PE" sz="1600" dirty="0">
              <a:solidFill>
                <a:srgbClr val="6600FF"/>
              </a:solidFill>
              <a:latin typeface="Times New Roman" panose="02020603050405020304" pitchFamily="18" charset="0"/>
            </a:endParaRP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NAVAS, V.M. (2017). Metodología de la Investigación social. Primera Edición. Editorial Delgado. Colombia.</a:t>
            </a: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PIMIENTA, J. y DE LA ORDEN, A. (2017). Metodología de la Investigación. Tercera Edición. Edit. Impresora Apolo. México.</a:t>
            </a:r>
            <a:endParaRPr lang="es-PE" sz="1600" dirty="0">
              <a:solidFill>
                <a:srgbClr val="6600FF"/>
              </a:solidFill>
              <a:latin typeface="Times New Roman" panose="02020603050405020304" pitchFamily="18" charset="0"/>
            </a:endParaRP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PINO, R. (2018). Metodología de la Investigación: Elaboración de diseños para contrastar hipótesis. Segunda Edición. Edit. San Marcos. Lima – Perú.</a:t>
            </a:r>
            <a:endParaRPr lang="es-PE" sz="1600" dirty="0">
              <a:solidFill>
                <a:srgbClr val="6600FF"/>
              </a:solidFill>
              <a:latin typeface="Times New Roman" panose="02020603050405020304" pitchFamily="18" charset="0"/>
            </a:endParaRP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Popper, K. (1980). "La lógica de la investigación científica". Madrid, España: Editorial </a:t>
            </a:r>
            <a:r>
              <a:rPr lang="es-PE" sz="1600" dirty="0" err="1">
                <a:solidFill>
                  <a:srgbClr val="6600FF"/>
                </a:solidFill>
                <a:latin typeface="Times New Roman" panose="02020603050405020304" pitchFamily="18" charset="0"/>
              </a:rPr>
              <a:t>Tecnos</a:t>
            </a:r>
            <a:r>
              <a:rPr lang="es-PE" sz="1600" dirty="0">
                <a:solidFill>
                  <a:srgbClr val="6600FF"/>
                </a:solidFill>
                <a:latin typeface="Times New Roman" panose="02020603050405020304" pitchFamily="18" charset="0"/>
              </a:rPr>
              <a:t>.</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Ramírez González, A. (2014). "Metodología de la investigación científica". Bogotá, Colombia: Pontificia Universidad Javeriana. </a:t>
            </a: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SANCHEZ, H. y REYES, C. (2017). Metodología y diseños en la investigación científica. Quinta Edición. Edit. Business </a:t>
            </a:r>
            <a:r>
              <a:rPr lang="es-ES" sz="1600" dirty="0" err="1">
                <a:solidFill>
                  <a:srgbClr val="6600FF"/>
                </a:solidFill>
                <a:latin typeface="Times New Roman" panose="02020603050405020304" pitchFamily="18" charset="0"/>
              </a:rPr>
              <a:t>Support</a:t>
            </a:r>
            <a:r>
              <a:rPr lang="es-ES" sz="1600" dirty="0">
                <a:solidFill>
                  <a:srgbClr val="6600FF"/>
                </a:solidFill>
                <a:latin typeface="Times New Roman" panose="02020603050405020304" pitchFamily="18" charset="0"/>
              </a:rPr>
              <a:t> </a:t>
            </a:r>
            <a:r>
              <a:rPr lang="es-ES" sz="1600" dirty="0" err="1">
                <a:solidFill>
                  <a:srgbClr val="6600FF"/>
                </a:solidFill>
                <a:latin typeface="Times New Roman" panose="02020603050405020304" pitchFamily="18" charset="0"/>
              </a:rPr>
              <a:t>Aneth</a:t>
            </a:r>
            <a:r>
              <a:rPr lang="es-ES" sz="1600" dirty="0">
                <a:solidFill>
                  <a:srgbClr val="6600FF"/>
                </a:solidFill>
                <a:latin typeface="Times New Roman" panose="02020603050405020304" pitchFamily="18" charset="0"/>
              </a:rPr>
              <a:t>. Perú.</a:t>
            </a:r>
            <a:endParaRPr lang="es-PE" sz="1600" dirty="0">
              <a:solidFill>
                <a:srgbClr val="6600FF"/>
              </a:solidFill>
              <a:latin typeface="Times New Roman" panose="02020603050405020304" pitchFamily="18" charset="0"/>
            </a:endParaRPr>
          </a:p>
          <a:p>
            <a:pPr marL="285750" indent="-285750" algn="just">
              <a:spcBef>
                <a:spcPct val="20000"/>
              </a:spcBef>
              <a:buFont typeface="Wingdings" panose="05000000000000000000" pitchFamily="2" charset="2"/>
              <a:buChar char="Ø"/>
            </a:pPr>
            <a:r>
              <a:rPr lang="es-ES" sz="1600" dirty="0">
                <a:solidFill>
                  <a:srgbClr val="6600FF"/>
                </a:solidFill>
                <a:latin typeface="Times New Roman" panose="02020603050405020304" pitchFamily="18" charset="0"/>
              </a:rPr>
              <a:t>RIVAS, L.A. (2017). Elaboración de tesis: estructuras y metodología. Primera Edición. Edit. Trillas. México.</a:t>
            </a:r>
            <a:endParaRPr lang="es-PE" sz="1600" dirty="0">
              <a:solidFill>
                <a:srgbClr val="6600FF"/>
              </a:solidFill>
              <a:latin typeface="Times New Roman" panose="02020603050405020304" pitchFamily="18" charset="0"/>
            </a:endParaRPr>
          </a:p>
        </p:txBody>
      </p:sp>
    </p:spTree>
    <p:extLst>
      <p:ext uri="{BB962C8B-B14F-4D97-AF65-F5344CB8AC3E}">
        <p14:creationId xmlns:p14="http://schemas.microsoft.com/office/powerpoint/2010/main" val="3866425762"/>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Rectangle 5"/>
          <p:cNvSpPr>
            <a:spLocks noChangeArrowheads="1"/>
          </p:cNvSpPr>
          <p:nvPr/>
        </p:nvSpPr>
        <p:spPr bwMode="auto">
          <a:xfrm>
            <a:off x="323850" y="188913"/>
            <a:ext cx="8496300" cy="719137"/>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a:buClr>
                <a:schemeClr val="tx2"/>
              </a:buClr>
              <a:buSzTx/>
              <a:buFontTx/>
              <a:buNone/>
            </a:pPr>
            <a:r>
              <a:rPr lang="es-ES_tradnl" altLang="es-ES" sz="4000" b="1" i="1">
                <a:solidFill>
                  <a:srgbClr val="FF0000"/>
                </a:solidFill>
                <a:latin typeface="Times New Roman" panose="02020603050405020304" pitchFamily="18" charset="0"/>
              </a:rPr>
              <a:t>EJEMPLOS:</a:t>
            </a:r>
          </a:p>
          <a:p>
            <a:pPr>
              <a:buClr>
                <a:schemeClr val="tx2"/>
              </a:buClr>
              <a:buSzTx/>
              <a:buFontTx/>
              <a:buNone/>
            </a:pPr>
            <a:endParaRPr lang="es-ES_tradnl" altLang="es-ES" b="1" i="1">
              <a:solidFill>
                <a:srgbClr val="FF0066"/>
              </a:solidFill>
              <a:latin typeface="Times New Roman" panose="02020603050405020304" pitchFamily="18" charset="0"/>
            </a:endParaRPr>
          </a:p>
        </p:txBody>
      </p:sp>
      <p:sp>
        <p:nvSpPr>
          <p:cNvPr id="3" name="Text Box 3"/>
          <p:cNvSpPr txBox="1">
            <a:spLocks noChangeArrowheads="1"/>
          </p:cNvSpPr>
          <p:nvPr/>
        </p:nvSpPr>
        <p:spPr bwMode="auto">
          <a:xfrm>
            <a:off x="-36513" y="3835400"/>
            <a:ext cx="3440113" cy="830263"/>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s-MX" altLang="es-ES" sz="2400" b="1">
                <a:solidFill>
                  <a:srgbClr val="0000FF"/>
                </a:solidFill>
                <a:latin typeface="Arial" panose="020B0604020202020204" pitchFamily="34" charset="0"/>
              </a:rPr>
              <a:t>ESTABLECIMIENTO INDUSTRIAL</a:t>
            </a:r>
            <a:endParaRPr lang="es-ES" altLang="es-ES" sz="2400" b="1">
              <a:solidFill>
                <a:srgbClr val="0000FF"/>
              </a:solidFill>
              <a:latin typeface="Arial" panose="020B0604020202020204" pitchFamily="34" charset="0"/>
            </a:endParaRPr>
          </a:p>
        </p:txBody>
      </p:sp>
      <p:sp>
        <p:nvSpPr>
          <p:cNvPr id="4" name="AutoShape 4"/>
          <p:cNvSpPr>
            <a:spLocks/>
          </p:cNvSpPr>
          <p:nvPr/>
        </p:nvSpPr>
        <p:spPr bwMode="auto">
          <a:xfrm>
            <a:off x="3314700" y="2840038"/>
            <a:ext cx="609600" cy="2820987"/>
          </a:xfrm>
          <a:prstGeom prst="leftBrace">
            <a:avLst>
              <a:gd name="adj1" fmla="val 65601"/>
              <a:gd name="adj2" fmla="val 50000"/>
            </a:avLst>
          </a:prstGeom>
          <a:noFill/>
          <a:ln w="571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s-ES" altLang="es-ES" sz="2400">
              <a:latin typeface="Arial" panose="020B0604020202020204" pitchFamily="34" charset="0"/>
            </a:endParaRPr>
          </a:p>
        </p:txBody>
      </p:sp>
      <p:sp>
        <p:nvSpPr>
          <p:cNvPr id="5" name="Rectangle 5"/>
          <p:cNvSpPr>
            <a:spLocks noChangeArrowheads="1"/>
          </p:cNvSpPr>
          <p:nvPr/>
        </p:nvSpPr>
        <p:spPr bwMode="auto">
          <a:xfrm>
            <a:off x="3821113" y="2840038"/>
            <a:ext cx="46386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Char char="•"/>
            </a:pPr>
            <a:r>
              <a:rPr lang="es-MX" altLang="es-ES" sz="2200" b="1">
                <a:latin typeface="Arial" panose="020B0604020202020204" pitchFamily="34" charset="0"/>
                <a:cs typeface="Arial" panose="020B0604020202020204" pitchFamily="34" charset="0"/>
              </a:rPr>
              <a:t> </a:t>
            </a:r>
            <a:r>
              <a:rPr lang="es-ES" altLang="es-ES" sz="2800" b="1">
                <a:latin typeface="Arial" panose="020B0604020202020204" pitchFamily="34" charset="0"/>
                <a:cs typeface="Arial" panose="020B0604020202020204" pitchFamily="34" charset="0"/>
              </a:rPr>
              <a:t>Empleo.</a:t>
            </a:r>
          </a:p>
          <a:p>
            <a:pPr eaLnBrk="1" hangingPunct="1">
              <a:spcBef>
                <a:spcPct val="0"/>
              </a:spcBef>
              <a:buClrTx/>
              <a:buSzTx/>
              <a:buFontTx/>
              <a:buChar char="•"/>
            </a:pPr>
            <a:r>
              <a:rPr lang="es-ES" altLang="es-ES" sz="2800" b="1">
                <a:latin typeface="Arial" panose="020B0604020202020204" pitchFamily="34" charset="0"/>
                <a:cs typeface="Arial" panose="020B0604020202020204" pitchFamily="34" charset="0"/>
              </a:rPr>
              <a:t> Sueldos y salarios.</a:t>
            </a:r>
          </a:p>
          <a:p>
            <a:pPr eaLnBrk="1" hangingPunct="1">
              <a:spcBef>
                <a:spcPct val="0"/>
              </a:spcBef>
              <a:buClrTx/>
              <a:buSzTx/>
              <a:buFontTx/>
              <a:buChar char="•"/>
            </a:pPr>
            <a:r>
              <a:rPr lang="es-ES" altLang="es-ES" sz="2800" b="1">
                <a:latin typeface="Arial" panose="020B0604020202020204" pitchFamily="34" charset="0"/>
                <a:cs typeface="Arial" panose="020B0604020202020204" pitchFamily="34" charset="0"/>
              </a:rPr>
              <a:t> Producción Bruta.</a:t>
            </a:r>
          </a:p>
          <a:p>
            <a:pPr eaLnBrk="1" hangingPunct="1">
              <a:spcBef>
                <a:spcPct val="0"/>
              </a:spcBef>
              <a:buClrTx/>
              <a:buSzTx/>
              <a:buFontTx/>
              <a:buChar char="•"/>
            </a:pPr>
            <a:r>
              <a:rPr lang="es-ES" altLang="es-ES" sz="2800" b="1">
                <a:latin typeface="Arial" panose="020B0604020202020204" pitchFamily="34" charset="0"/>
                <a:cs typeface="Arial" panose="020B0604020202020204" pitchFamily="34" charset="0"/>
              </a:rPr>
              <a:t> Horas de producción.</a:t>
            </a:r>
          </a:p>
          <a:p>
            <a:pPr eaLnBrk="1" hangingPunct="1">
              <a:spcBef>
                <a:spcPct val="0"/>
              </a:spcBef>
              <a:buClrTx/>
              <a:buSzTx/>
              <a:buFontTx/>
              <a:buChar char="•"/>
            </a:pPr>
            <a:r>
              <a:rPr lang="es-ES" altLang="es-ES" sz="2800" b="1">
                <a:latin typeface="Arial" panose="020B0604020202020204" pitchFamily="34" charset="0"/>
                <a:cs typeface="Arial" panose="020B0604020202020204" pitchFamily="34" charset="0"/>
              </a:rPr>
              <a:t> Consumo de energía.</a:t>
            </a:r>
          </a:p>
          <a:p>
            <a:pPr eaLnBrk="1" hangingPunct="1">
              <a:spcBef>
                <a:spcPct val="0"/>
              </a:spcBef>
              <a:buClrTx/>
              <a:buSzTx/>
              <a:buFontTx/>
              <a:buChar char="•"/>
            </a:pPr>
            <a:r>
              <a:rPr lang="es-ES" altLang="es-ES" sz="2800" b="1">
                <a:latin typeface="Arial" panose="020B0604020202020204" pitchFamily="34" charset="0"/>
                <a:cs typeface="Arial" panose="020B0604020202020204" pitchFamily="34" charset="0"/>
              </a:rPr>
              <a:t> Actividad Económica.</a:t>
            </a:r>
            <a:endParaRPr lang="es-MX" altLang="es-ES" sz="2200" b="1">
              <a:latin typeface="Arial" panose="020B0604020202020204" pitchFamily="34" charset="0"/>
              <a:cs typeface="Arial" panose="020B0604020202020204" pitchFamily="34" charset="0"/>
            </a:endParaRPr>
          </a:p>
        </p:txBody>
      </p:sp>
      <p:sp>
        <p:nvSpPr>
          <p:cNvPr id="6" name="2 Llamada de flecha hacia abajo"/>
          <p:cNvSpPr/>
          <p:nvPr/>
        </p:nvSpPr>
        <p:spPr>
          <a:xfrm>
            <a:off x="198438" y="1249363"/>
            <a:ext cx="1887537" cy="1603375"/>
          </a:xfrm>
          <a:prstGeom prst="downArrowCallout">
            <a:avLst>
              <a:gd name="adj1" fmla="val 23352"/>
              <a:gd name="adj2" fmla="val 23352"/>
              <a:gd name="adj3" fmla="val 22528"/>
              <a:gd name="adj4" fmla="val 39528"/>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s-ES" sz="2800" b="1" dirty="0">
                <a:solidFill>
                  <a:srgbClr val="FF0000"/>
                </a:solidFill>
              </a:rPr>
              <a:t>UNIDAD</a:t>
            </a:r>
          </a:p>
        </p:txBody>
      </p:sp>
      <p:sp>
        <p:nvSpPr>
          <p:cNvPr id="7" name="11 Llamada de flecha hacia abajo"/>
          <p:cNvSpPr/>
          <p:nvPr/>
        </p:nvSpPr>
        <p:spPr>
          <a:xfrm>
            <a:off x="2601913" y="1249363"/>
            <a:ext cx="5641975" cy="1376362"/>
          </a:xfrm>
          <a:prstGeom prst="downArrowCallout">
            <a:avLst>
              <a:gd name="adj1" fmla="val 38009"/>
              <a:gd name="adj2" fmla="val 28664"/>
              <a:gd name="adj3" fmla="val 22528"/>
              <a:gd name="adj4" fmla="val 44040"/>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ctr">
              <a:spcBef>
                <a:spcPct val="20000"/>
              </a:spcBef>
              <a:buClr>
                <a:schemeClr val="tx2"/>
              </a:buClr>
              <a:defRPr/>
            </a:pPr>
            <a:r>
              <a:rPr lang="es-ES_tradnl" sz="2800" b="1" i="1" dirty="0">
                <a:solidFill>
                  <a:srgbClr val="FF0000"/>
                </a:solidFill>
                <a:latin typeface="Times New Roman" pitchFamily="18" charset="0"/>
              </a:rPr>
              <a:t>CARACTERÍSTICAS A ESTUDIAR</a:t>
            </a:r>
          </a:p>
        </p:txBody>
      </p:sp>
    </p:spTree>
    <p:extLst>
      <p:ext uri="{BB962C8B-B14F-4D97-AF65-F5344CB8AC3E}">
        <p14:creationId xmlns:p14="http://schemas.microsoft.com/office/powerpoint/2010/main" val="869478634"/>
      </p:ext>
    </p:extLst>
  </p:cSld>
  <p:clrMapOvr>
    <a:masterClrMapping/>
  </p:clrMapOvr>
  <p:transition spd="slow"/>
</p:sld>
</file>

<file path=ppt/theme/theme1.xml><?xml version="1.0" encoding="utf-8"?>
<a:theme xmlns:a="http://schemas.openxmlformats.org/drawingml/2006/main" name="Textura">
  <a:themeElements>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ura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a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a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a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a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a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a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12796</TotalTime>
  <Words>3445</Words>
  <Application>Microsoft Office PowerPoint</Application>
  <PresentationFormat>Presentación en pantalla (4:3)</PresentationFormat>
  <Paragraphs>370</Paragraphs>
  <Slides>89</Slides>
  <Notes>0</Notes>
  <HiddenSlides>0</HiddenSlides>
  <MMClips>0</MMClips>
  <ScaleCrop>false</ScaleCrop>
  <HeadingPairs>
    <vt:vector size="10" baseType="variant">
      <vt:variant>
        <vt:lpstr>Fuentes usadas</vt:lpstr>
      </vt:variant>
      <vt:variant>
        <vt:i4>9</vt:i4>
      </vt:variant>
      <vt:variant>
        <vt:lpstr>Tema</vt:lpstr>
      </vt:variant>
      <vt:variant>
        <vt:i4>1</vt:i4>
      </vt:variant>
      <vt:variant>
        <vt:lpstr>Vínculos</vt:lpstr>
      </vt:variant>
      <vt:variant>
        <vt:i4>1</vt:i4>
      </vt:variant>
      <vt:variant>
        <vt:lpstr>Servidores OLE incrustados</vt:lpstr>
      </vt:variant>
      <vt:variant>
        <vt:i4>1</vt:i4>
      </vt:variant>
      <vt:variant>
        <vt:lpstr>Títulos de diapositiva</vt:lpstr>
      </vt:variant>
      <vt:variant>
        <vt:i4>89</vt:i4>
      </vt:variant>
    </vt:vector>
  </HeadingPairs>
  <TitlesOfParts>
    <vt:vector size="101" baseType="lpstr">
      <vt:lpstr>Arial</vt:lpstr>
      <vt:lpstr>Arial Black</vt:lpstr>
      <vt:lpstr>Arial Narrow</vt:lpstr>
      <vt:lpstr>Calibri</vt:lpstr>
      <vt:lpstr>Eras Demi ITC</vt:lpstr>
      <vt:lpstr>Swis721 BlkCn BT</vt:lpstr>
      <vt:lpstr>Tahoma</vt:lpstr>
      <vt:lpstr>Times New Roman</vt:lpstr>
      <vt:lpstr>Wingdings</vt:lpstr>
      <vt:lpstr>Textura</vt:lpstr>
      <vt:lpstr>file:///E:\FINESI2015\DOCTORADOS_UNAP\MAESTRIA2016\instrumentos_DE_MEDICION.vsd\Drawing\~Página-1\Sheet.1</vt:lpstr>
      <vt:lpstr>Ecuación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DL1</dc:creator>
  <cp:lastModifiedBy>UNAP</cp:lastModifiedBy>
  <cp:revision>928</cp:revision>
  <cp:lastPrinted>1601-01-01T00:00:00Z</cp:lastPrinted>
  <dcterms:created xsi:type="dcterms:W3CDTF">1997-07-31T14:05:52Z</dcterms:created>
  <dcterms:modified xsi:type="dcterms:W3CDTF">2024-08-14T13:13:28Z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9</vt:i4>
  </property>
</Properties>
</file>